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0C54-BB1F-4CC6-B123-B32557E4E5A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117-9803-437A-A58B-87DECA84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7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0C54-BB1F-4CC6-B123-B32557E4E5A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117-9803-437A-A58B-87DECA84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0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0C54-BB1F-4CC6-B123-B32557E4E5A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117-9803-437A-A58B-87DECA84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0C54-BB1F-4CC6-B123-B32557E4E5A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117-9803-437A-A58B-87DECA84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2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0C54-BB1F-4CC6-B123-B32557E4E5A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117-9803-437A-A58B-87DECA84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0C54-BB1F-4CC6-B123-B32557E4E5A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117-9803-437A-A58B-87DECA84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3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0C54-BB1F-4CC6-B123-B32557E4E5A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117-9803-437A-A58B-87DECA84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3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0C54-BB1F-4CC6-B123-B32557E4E5A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117-9803-437A-A58B-87DECA84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4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0C54-BB1F-4CC6-B123-B32557E4E5A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117-9803-437A-A58B-87DECA84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0C54-BB1F-4CC6-B123-B32557E4E5A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117-9803-437A-A58B-87DECA84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6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0C54-BB1F-4CC6-B123-B32557E4E5A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117-9803-437A-A58B-87DECA84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7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B0C54-BB1F-4CC6-B123-B32557E4E5A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9A117-9803-437A-A58B-87DECA84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4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WHAPPING 1.2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Neolithic Revolution and Early Agricultural Societies</a:t>
            </a:r>
          </a:p>
          <a:p>
            <a:endParaRPr lang="en-US" dirty="0"/>
          </a:p>
          <a:p>
            <a:r>
              <a:rPr lang="en-US" dirty="0" smtClean="0"/>
              <a:t>Technological and Environmental Transformations</a:t>
            </a:r>
          </a:p>
          <a:p>
            <a:r>
              <a:rPr lang="en-US" dirty="0" smtClean="0"/>
              <a:t>to c. 600 B.C.E.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47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Pastoralism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08" y="3535810"/>
            <a:ext cx="5619303" cy="315545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1"/>
          <a:stretch/>
        </p:blipFill>
        <p:spPr>
          <a:xfrm>
            <a:off x="6259729" y="105345"/>
            <a:ext cx="5598260" cy="3170685"/>
          </a:xfrm>
        </p:spPr>
      </p:pic>
      <p:sp>
        <p:nvSpPr>
          <p:cNvPr id="3" name="TextBox 2"/>
          <p:cNvSpPr txBox="1"/>
          <p:nvPr/>
        </p:nvSpPr>
        <p:spPr>
          <a:xfrm>
            <a:off x="838200" y="1807285"/>
            <a:ext cx="428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Dissemination of ideas and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Sub-Saharan Africa, and Central 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Nomadic because…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4372" y="1378867"/>
            <a:ext cx="3135393" cy="269021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As agriculture became more advanced, new labor systems developed—some cooperative, others coerced.</a:t>
            </a:r>
            <a:endParaRPr lang="en-US" sz="1800" dirty="0"/>
          </a:p>
        </p:txBody>
      </p:sp>
      <p:pic>
        <p:nvPicPr>
          <p:cNvPr id="1026" name="Picture 2" descr="http://www.icid.org/images/hist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3" y="3560467"/>
            <a:ext cx="4081528" cy="315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ytimg.com/vi/5RP2KfewiJA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3" y="784413"/>
            <a:ext cx="3403599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4.thingpic.com/images/54/6mHkaxu2qWwi2RDcEn967oMF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30" y="3867323"/>
            <a:ext cx="5985569" cy="284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0.wp.com/listverse.com/wp-content/uploads/2013/04/agriculture-in-ancient-Egypt5.jpg?resize=598%2C4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96" y="245726"/>
            <a:ext cx="5160103" cy="346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1.2.II. Agricultural and pastoralism began to transform human societies.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Pastoralism and agriculture lead to reliable food supply and surpluses, leading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Population increase and concentration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Specialization of labor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New classes: artisans, warriors, merchants…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rise of elites.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More technological inventions and innovations to promote more agriculture, trade, and transportation.</a:t>
            </a:r>
          </a:p>
          <a:p>
            <a:endParaRPr lang="en-US" dirty="0"/>
          </a:p>
          <a:p>
            <a:r>
              <a:rPr lang="en-US" dirty="0" smtClean="0"/>
              <a:t>Rise of Patriarchal social organization.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62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cworldhistory.weebly.com/uploads/1/2/7/3/12731831/7228432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02101"/>
            <a:ext cx="12192001" cy="529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03" y="365125"/>
            <a:ext cx="11986444" cy="1325563"/>
          </a:xfrm>
        </p:spPr>
        <p:txBody>
          <a:bodyPr/>
          <a:lstStyle/>
          <a:p>
            <a:pPr algn="ctr"/>
            <a:r>
              <a:rPr lang="en-US" b="1" dirty="0" smtClean="0"/>
              <a:t>Food Surplus!</a:t>
            </a:r>
            <a:endParaRPr lang="en-US" b="1" dirty="0"/>
          </a:p>
        </p:txBody>
      </p:sp>
      <p:pic>
        <p:nvPicPr>
          <p:cNvPr id="3074" name="Picture 2" descr="https://teekhapan.files.wordpress.com/2013/05/india-wheat-2011-5-5-8-51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" y="2126096"/>
            <a:ext cx="4625841" cy="313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globalchange.umich.edu/globalchange2/current/lectures/human_pop/worldp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69" y="1803366"/>
            <a:ext cx="7119955" cy="423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Specialization!</a:t>
            </a:r>
            <a:endParaRPr lang="en-US" dirty="0"/>
          </a:p>
        </p:txBody>
      </p:sp>
      <p:pic>
        <p:nvPicPr>
          <p:cNvPr id="7170" name="Picture 2" descr="https://s-media-cache-ak0.pinimg.com/736x/bc/3f/21/bc3f21e95018e34e6a1d8a298fb0c8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9" y="1602890"/>
            <a:ext cx="3117439" cy="290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jerryandgod.com/wp-content/uploads/2013/12/628-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39" y="1602890"/>
            <a:ext cx="1896300" cy="290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waterencyclopedia.com/images/wsci_02_img02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05" y="1604468"/>
            <a:ext cx="48863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3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Property Becomes a Thing</a:t>
            </a:r>
            <a:endParaRPr lang="en-US" dirty="0"/>
          </a:p>
        </p:txBody>
      </p:sp>
      <p:pic>
        <p:nvPicPr>
          <p:cNvPr id="2050" name="Picture 2" descr="http://pearlsofprofundity.files.wordpress.com/2013/10/neolithic-domesticating-anima-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67075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24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Classes and Governments</a:t>
            </a:r>
            <a:endParaRPr lang="en-US" dirty="0"/>
          </a:p>
        </p:txBody>
      </p:sp>
      <p:pic>
        <p:nvPicPr>
          <p:cNvPr id="5122" name="Picture 2" descr="https://s-media-cache-ak0.pinimg.com/736x/8a/04/a5/8a04a509e8883db0db99691f0d5672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3" y="1974028"/>
            <a:ext cx="7726259" cy="46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78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28" y="124517"/>
            <a:ext cx="10515600" cy="1325563"/>
          </a:xfrm>
        </p:spPr>
        <p:txBody>
          <a:bodyPr/>
          <a:lstStyle/>
          <a:p>
            <a:r>
              <a:rPr lang="en-US" dirty="0" smtClean="0"/>
              <a:t>New Technology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7" y="1966354"/>
            <a:ext cx="2490449" cy="2539372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23" y="110659"/>
            <a:ext cx="5088613" cy="3062847"/>
          </a:xfrm>
          <a:prstGeom prst="rect">
            <a:avLst/>
          </a:prstGeom>
        </p:spPr>
      </p:pic>
      <p:pic>
        <p:nvPicPr>
          <p:cNvPr id="8196" name="Picture 4" descr="https://racingbitch.files.wordpress.com/2013/10/one-big-cox-up-and-one-big-village-idiot-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09" y="3883512"/>
            <a:ext cx="2372143" cy="283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touregypt.net/images/touregypt/chariot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77" y="1413972"/>
            <a:ext cx="322897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ekaresources.com/wp-content/uploads/2011/11/egyptian-texti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898" y="3173506"/>
            <a:ext cx="3168538" cy="283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1.bp.blogspot.com/-bQJ8DYo4OA4/VT0EpWo5aSI/AAAAAAAARa0/z5AMTW8EKec/s1600/110A-Image%2BAncient%2BMetallurg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74" y="4206053"/>
            <a:ext cx="3539402" cy="218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62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Patriarchy</a:t>
            </a:r>
            <a:endParaRPr lang="en-US" dirty="0"/>
          </a:p>
        </p:txBody>
      </p:sp>
      <p:pic>
        <p:nvPicPr>
          <p:cNvPr id="1032" name="Picture 8" descr="http://cdn.youthkiawaaz.com/wp-content/uploads/2014/07/04/powerful-comic-will-tell-real-reason-men-need-feminism/patriarchy-com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"/>
          <a:stretch/>
        </p:blipFill>
        <p:spPr bwMode="auto">
          <a:xfrm>
            <a:off x="3338139" y="1690688"/>
            <a:ext cx="8238732" cy="451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548" y="1796527"/>
            <a:ext cx="2721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farming is more like gathering than it is like hunting, perhaps men developed a complex…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7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1.2: The Neolithic Revolution and Early Agricultural Societies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7275" y="2033195"/>
            <a:ext cx="4754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End of Ice Age forces humans to adapt to new environs.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Agriculture appears independently in several parts of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Peoples who adopted agriculture changed dramatically: relationship to the environment, permanent settlements, population increase, social class divisions, and patriarchy.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Pastoralists in Africa and Eurasia facilitate technological transfers between regions.</a:t>
            </a:r>
            <a:endParaRPr lang="en-US" dirty="0"/>
          </a:p>
        </p:txBody>
      </p:sp>
      <p:pic>
        <p:nvPicPr>
          <p:cNvPr id="10242" name="Picture 2" descr="http://s2.thingpic.com/images/nY/X4svFSiem733dgb3oGaWGY7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98" y="1862024"/>
            <a:ext cx="6008959" cy="45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947" r="5921" b="15789"/>
          <a:stretch/>
        </p:blipFill>
        <p:spPr>
          <a:xfrm>
            <a:off x="1366221" y="161364"/>
            <a:ext cx="9626406" cy="65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1.2.I: Beginning about 10,000 years ago, the Neolithic Revolution led to the development of more complex economic and social systems.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9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Be sure to know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the effect of climate change on pre-history humans.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following geographical regions and their particular patterns of domesticating plants and animals: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Mesopotamia, the Nile River Valley, Sub-Saharan Africa, the Indus River Valley, the Huang He (Yellow River) Valley, Papua New Guinea, Mesoamerica, and the Andes region.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pastoralism and the effects of overgrazing.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agricultural communities altered the environment.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rossenhistory.weebly.com/uploads/1/1/5/4/11541278/187394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98" y="395610"/>
            <a:ext cx="9585740" cy="6155798"/>
          </a:xfrm>
          <a:prstGeom prst="rect">
            <a:avLst/>
          </a:prstGeom>
          <a:noFill/>
          <a:effectLst>
            <a:glow rad="127000">
              <a:schemeClr val="accent1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t="4209" b="3175"/>
          <a:stretch/>
        </p:blipFill>
        <p:spPr>
          <a:xfrm>
            <a:off x="1170790" y="150607"/>
            <a:ext cx="9748222" cy="6525942"/>
          </a:xfrm>
        </p:spPr>
      </p:pic>
    </p:spTree>
    <p:extLst>
      <p:ext uri="{BB962C8B-B14F-4D97-AF65-F5344CB8AC3E}">
        <p14:creationId xmlns:p14="http://schemas.microsoft.com/office/powerpoint/2010/main" val="42629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Domesticated Livestock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27" y="2408816"/>
            <a:ext cx="7574294" cy="3415578"/>
          </a:xfrm>
        </p:spPr>
      </p:pic>
      <p:sp>
        <p:nvSpPr>
          <p:cNvPr id="3" name="TextBox 2"/>
          <p:cNvSpPr txBox="1"/>
          <p:nvPr/>
        </p:nvSpPr>
        <p:spPr>
          <a:xfrm>
            <a:off x="419547" y="2248348"/>
            <a:ext cx="38297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Major changes triggered by domesticated livestock: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Dietary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Labor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Transportation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Social 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Disease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98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Beasts of Burden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88" y="1608662"/>
            <a:ext cx="6475578" cy="4856684"/>
          </a:xfrm>
        </p:spPr>
      </p:pic>
      <p:sp>
        <p:nvSpPr>
          <p:cNvPr id="3" name="TextBox 2"/>
          <p:cNvSpPr txBox="1"/>
          <p:nvPr/>
        </p:nvSpPr>
        <p:spPr>
          <a:xfrm>
            <a:off x="656216" y="1936376"/>
            <a:ext cx="4141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I'll never be your beast of </a:t>
            </a:r>
            <a:r>
              <a:rPr lang="en-US" dirty="0" smtClean="0"/>
              <a:t>burden.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My back is broad but it's </a:t>
            </a:r>
            <a:r>
              <a:rPr lang="en-US" dirty="0" smtClean="0"/>
              <a:t>a-hurting.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All I want is for you to </a:t>
            </a:r>
            <a:r>
              <a:rPr lang="en-US" dirty="0" smtClean="0"/>
              <a:t>[work the farm</a:t>
            </a:r>
          </a:p>
          <a:p>
            <a:r>
              <a:rPr lang="en-US" dirty="0"/>
              <a:t> </a:t>
            </a:r>
            <a:r>
              <a:rPr lang="en-US" dirty="0" smtClean="0"/>
              <a:t>    with me].</a:t>
            </a:r>
          </a:p>
          <a:p>
            <a:endParaRPr lang="en-US" dirty="0"/>
          </a:p>
          <a:p>
            <a:r>
              <a:rPr lang="en-US" dirty="0"/>
              <a:t>I'll never be your beast of </a:t>
            </a:r>
            <a:r>
              <a:rPr lang="en-US" dirty="0" smtClean="0"/>
              <a:t>burden.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I've walked for miles my feet are </a:t>
            </a:r>
            <a:r>
              <a:rPr lang="en-US" dirty="0" smtClean="0"/>
              <a:t>hurting.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All I want is for you to </a:t>
            </a:r>
            <a:r>
              <a:rPr lang="en-US" dirty="0" smtClean="0"/>
              <a:t>[work </a:t>
            </a:r>
            <a:r>
              <a:rPr lang="en-US" dirty="0"/>
              <a:t>the farm</a:t>
            </a:r>
          </a:p>
          <a:p>
            <a:r>
              <a:rPr lang="en-US" dirty="0"/>
              <a:t>     with </a:t>
            </a:r>
            <a:r>
              <a:rPr lang="en-US" dirty="0" smtClean="0"/>
              <a:t>me].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Um, how about nope?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06" y="1690688"/>
            <a:ext cx="7441788" cy="4675325"/>
          </a:xfrm>
        </p:spPr>
      </p:pic>
    </p:spTree>
    <p:extLst>
      <p:ext uri="{BB962C8B-B14F-4D97-AF65-F5344CB8AC3E}">
        <p14:creationId xmlns:p14="http://schemas.microsoft.com/office/powerpoint/2010/main" val="39048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WHAPPING 1.2</vt:lpstr>
      <vt:lpstr>1.2: The Neolithic Revolution and Early Agricultural Societies</vt:lpstr>
      <vt:lpstr>PowerPoint Presentation</vt:lpstr>
      <vt:lpstr>1.2.I: Beginning about 10,000 years ago, the Neolithic Revolution led to the development of more complex economic and social systems.</vt:lpstr>
      <vt:lpstr>PowerPoint Presentation</vt:lpstr>
      <vt:lpstr>PowerPoint Presentation</vt:lpstr>
      <vt:lpstr>Domesticated Livestock</vt:lpstr>
      <vt:lpstr>Beasts of Burden</vt:lpstr>
      <vt:lpstr>Um, how about nope?</vt:lpstr>
      <vt:lpstr>Pastoralism</vt:lpstr>
      <vt:lpstr>As agriculture became more advanced, new labor systems developed—some cooperative, others coerced.</vt:lpstr>
      <vt:lpstr>1.2.II. Agricultural and pastoralism began to transform human societies.</vt:lpstr>
      <vt:lpstr>PowerPoint Presentation</vt:lpstr>
      <vt:lpstr>Food Surplus!</vt:lpstr>
      <vt:lpstr>Specialization!</vt:lpstr>
      <vt:lpstr>Property Becomes a Thing</vt:lpstr>
      <vt:lpstr>Social Classes and Governments</vt:lpstr>
      <vt:lpstr>New Technology</vt:lpstr>
      <vt:lpstr>Rise of Patriarchy</vt:lpstr>
    </vt:vector>
  </TitlesOfParts>
  <Company>Utica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WHAPPING 1.2</dc:title>
  <dc:creator>CROSSEN, ZACHARIAH</dc:creator>
  <cp:lastModifiedBy>CROSSEN, ZACHARIAH</cp:lastModifiedBy>
  <cp:revision>1</cp:revision>
  <dcterms:created xsi:type="dcterms:W3CDTF">2017-06-01T17:21:11Z</dcterms:created>
  <dcterms:modified xsi:type="dcterms:W3CDTF">2017-06-01T17:21:22Z</dcterms:modified>
</cp:coreProperties>
</file>