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0" r:id="rId5"/>
    <p:sldId id="258" r:id="rId6"/>
    <p:sldId id="259" r:id="rId7"/>
    <p:sldId id="265" r:id="rId8"/>
    <p:sldId id="288" r:id="rId9"/>
    <p:sldId id="266" r:id="rId10"/>
    <p:sldId id="289" r:id="rId11"/>
    <p:sldId id="268" r:id="rId12"/>
    <p:sldId id="291" r:id="rId13"/>
    <p:sldId id="269" r:id="rId14"/>
    <p:sldId id="290" r:id="rId15"/>
    <p:sldId id="270" r:id="rId16"/>
    <p:sldId id="284" r:id="rId17"/>
    <p:sldId id="271" r:id="rId18"/>
    <p:sldId id="267" r:id="rId19"/>
    <p:sldId id="257" r:id="rId20"/>
    <p:sldId id="262" r:id="rId21"/>
    <p:sldId id="287" r:id="rId22"/>
    <p:sldId id="26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5" r:id="rId32"/>
    <p:sldId id="280" r:id="rId33"/>
    <p:sldId id="286" r:id="rId34"/>
    <p:sldId id="281" r:id="rId35"/>
    <p:sldId id="283" r:id="rId36"/>
    <p:sldId id="282" r:id="rId37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3E6D089-5669-4681-9045-34E42B503BA7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007E026-5410-410C-BB6B-31C4B6FFA0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Classical Period: Directions, Diversities, and Declines by 500 C.E.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Stearns, 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2" y="1600200"/>
            <a:ext cx="7445496" cy="4876800"/>
          </a:xfrm>
        </p:spPr>
      </p:pic>
    </p:spTree>
    <p:extLst>
      <p:ext uri="{BB962C8B-B14F-4D97-AF65-F5344CB8AC3E}">
        <p14:creationId xmlns:p14="http://schemas.microsoft.com/office/powerpoint/2010/main" val="38717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Populated by migrations from Korea stopped by 300 C.E.</a:t>
            </a:r>
          </a:p>
          <a:p>
            <a:pPr lvl="1"/>
            <a:r>
              <a:rPr lang="en-US" dirty="0" smtClean="0"/>
              <a:t>Migrants bring knowledge from Chinese-zone, but no elaborate contact with China</a:t>
            </a:r>
          </a:p>
          <a:p>
            <a:pPr lvl="2"/>
            <a:r>
              <a:rPr lang="en-US" dirty="0" smtClean="0"/>
              <a:t>Iron working</a:t>
            </a:r>
          </a:p>
          <a:p>
            <a:pPr lvl="2"/>
            <a:r>
              <a:rPr lang="en-US" dirty="0" smtClean="0"/>
              <a:t>Agriculture</a:t>
            </a:r>
          </a:p>
          <a:p>
            <a:pPr lvl="2"/>
            <a:r>
              <a:rPr lang="en-US" dirty="0" smtClean="0"/>
              <a:t>Strict social differences</a:t>
            </a:r>
          </a:p>
          <a:p>
            <a:endParaRPr lang="en-US" dirty="0"/>
          </a:p>
          <a:p>
            <a:r>
              <a:rPr lang="en-US" dirty="0" smtClean="0"/>
              <a:t>Shintoism</a:t>
            </a:r>
          </a:p>
          <a:p>
            <a:pPr lvl="1"/>
            <a:r>
              <a:rPr lang="en-US" dirty="0" smtClean="0"/>
              <a:t>Distinctive to Japan</a:t>
            </a:r>
          </a:p>
          <a:p>
            <a:pPr lvl="1"/>
            <a:r>
              <a:rPr lang="en-US" dirty="0" smtClean="0"/>
              <a:t>Worship of political rulers and spirits of nature</a:t>
            </a:r>
          </a:p>
          <a:p>
            <a:pPr lvl="1"/>
            <a:r>
              <a:rPr lang="en-US" dirty="0" smtClean="0"/>
              <a:t>Unified “national” religion by 700 C.E.</a:t>
            </a:r>
          </a:p>
          <a:p>
            <a:pPr lvl="1"/>
            <a:endParaRPr lang="en-US" dirty="0"/>
          </a:p>
          <a:p>
            <a:r>
              <a:rPr lang="en-US" dirty="0" smtClean="0"/>
              <a:t>Political unity</a:t>
            </a:r>
          </a:p>
          <a:p>
            <a:pPr lvl="1"/>
            <a:r>
              <a:rPr lang="en-US" dirty="0" smtClean="0"/>
              <a:t>Starts out decentralized (a la Greece and India)</a:t>
            </a:r>
          </a:p>
          <a:p>
            <a:pPr lvl="1"/>
            <a:r>
              <a:rPr lang="en-US" dirty="0" smtClean="0"/>
              <a:t>Increased centralization leads to more elaborate contact with China (c. 600 C.E.)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Europe, 500 C.E.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391400" cy="4942855"/>
          </a:xfrm>
        </p:spPr>
      </p:pic>
    </p:spTree>
    <p:extLst>
      <p:ext uri="{BB962C8B-B14F-4D97-AF65-F5344CB8AC3E}">
        <p14:creationId xmlns:p14="http://schemas.microsoft.com/office/powerpoint/2010/main" val="42633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Loosely organized regional kingdoms</a:t>
            </a:r>
          </a:p>
          <a:p>
            <a:pPr lvl="1"/>
            <a:r>
              <a:rPr lang="en-US" dirty="0" smtClean="0"/>
              <a:t>Teutonic people (Germany)</a:t>
            </a:r>
          </a:p>
          <a:p>
            <a:pPr lvl="1"/>
            <a:r>
              <a:rPr lang="en-US" dirty="0" smtClean="0"/>
              <a:t>Celtic people (England)</a:t>
            </a:r>
          </a:p>
          <a:p>
            <a:pPr lvl="1"/>
            <a:r>
              <a:rPr lang="en-US" dirty="0" smtClean="0"/>
              <a:t>Norsemen (Scandinavia)</a:t>
            </a:r>
          </a:p>
          <a:p>
            <a:pPr lvl="1"/>
            <a:r>
              <a:rPr lang="en-US" dirty="0" smtClean="0"/>
              <a:t>Slavic people (Eastern Europe)</a:t>
            </a:r>
          </a:p>
          <a:p>
            <a:endParaRPr lang="en-US" dirty="0"/>
          </a:p>
          <a:p>
            <a:r>
              <a:rPr lang="en-US" dirty="0" smtClean="0"/>
              <a:t>Primitive agriculture paired with hunting for food</a:t>
            </a:r>
          </a:p>
          <a:p>
            <a:endParaRPr lang="en-US" dirty="0"/>
          </a:p>
          <a:p>
            <a:r>
              <a:rPr lang="en-US" dirty="0" smtClean="0"/>
              <a:t>Some maritime progress in Scandinavia</a:t>
            </a:r>
          </a:p>
          <a:p>
            <a:endParaRPr lang="en-US" dirty="0"/>
          </a:p>
          <a:p>
            <a:r>
              <a:rPr lang="en-US" dirty="0" smtClean="0"/>
              <a:t>Polytheistic religion</a:t>
            </a:r>
          </a:p>
          <a:p>
            <a:endParaRPr lang="en-US" dirty="0"/>
          </a:p>
          <a:p>
            <a:r>
              <a:rPr lang="en-US" dirty="0" smtClean="0"/>
              <a:t>Much change from contact with Romans</a:t>
            </a:r>
          </a:p>
          <a:p>
            <a:pPr lvl="1"/>
            <a:r>
              <a:rPr lang="en-US" dirty="0" smtClean="0"/>
              <a:t>Latin introduces a written language (in some places)</a:t>
            </a:r>
          </a:p>
          <a:p>
            <a:pPr lvl="1"/>
            <a:r>
              <a:rPr lang="en-US" dirty="0" smtClean="0"/>
              <a:t>Christianity</a:t>
            </a:r>
          </a:p>
          <a:p>
            <a:pPr lvl="1"/>
            <a:r>
              <a:rPr lang="en-US" dirty="0" smtClean="0"/>
              <a:t>BUT until c.1000 C.E., a very backward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Mesoamerica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7" y="1600200"/>
            <a:ext cx="6987385" cy="4876800"/>
          </a:xfrm>
        </p:spPr>
      </p:pic>
    </p:spTree>
    <p:extLst>
      <p:ext uri="{BB962C8B-B14F-4D97-AF65-F5344CB8AC3E}">
        <p14:creationId xmlns:p14="http://schemas.microsoft.com/office/powerpoint/2010/main" val="5709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Develops independently (no contact. Period.)</a:t>
            </a:r>
          </a:p>
          <a:p>
            <a:endParaRPr lang="en-US" dirty="0"/>
          </a:p>
          <a:p>
            <a:r>
              <a:rPr lang="en-US" dirty="0" err="1" smtClean="0"/>
              <a:t>Olmecs</a:t>
            </a:r>
            <a:r>
              <a:rPr lang="en-US" dirty="0" smtClean="0"/>
              <a:t>, c.800 B.C.E.-400 B.C.E.</a:t>
            </a:r>
          </a:p>
          <a:p>
            <a:pPr lvl="1"/>
            <a:r>
              <a:rPr lang="en-US" dirty="0" smtClean="0"/>
              <a:t>No formal writing; successors will develop hieroglyphic systems</a:t>
            </a:r>
          </a:p>
          <a:p>
            <a:pPr lvl="1"/>
            <a:r>
              <a:rPr lang="en-US" dirty="0" smtClean="0"/>
              <a:t>But monumental architecture</a:t>
            </a:r>
          </a:p>
          <a:p>
            <a:pPr lvl="1"/>
            <a:r>
              <a:rPr lang="en-US" dirty="0" smtClean="0"/>
              <a:t>Extensive agriculture</a:t>
            </a:r>
          </a:p>
          <a:p>
            <a:pPr lvl="2"/>
            <a:r>
              <a:rPr lang="en-US" dirty="0" smtClean="0"/>
              <a:t>Corn, potatoes</a:t>
            </a:r>
          </a:p>
          <a:p>
            <a:pPr lvl="1"/>
            <a:r>
              <a:rPr lang="en-US" dirty="0" smtClean="0"/>
              <a:t>Few domesticated animals</a:t>
            </a:r>
          </a:p>
          <a:p>
            <a:pPr lvl="2"/>
            <a:r>
              <a:rPr lang="en-US" dirty="0" smtClean="0"/>
              <a:t>Turkeys, dogs, guinea pigs, Llama</a:t>
            </a:r>
          </a:p>
          <a:p>
            <a:pPr lvl="2"/>
            <a:r>
              <a:rPr lang="en-US" dirty="0" smtClean="0"/>
              <a:t>Consequences?</a:t>
            </a:r>
          </a:p>
          <a:p>
            <a:pPr lvl="1"/>
            <a:r>
              <a:rPr lang="en-US" dirty="0" smtClean="0"/>
              <a:t>Art (think jade)</a:t>
            </a:r>
          </a:p>
          <a:p>
            <a:pPr lvl="1"/>
            <a:r>
              <a:rPr lang="en-US" dirty="0" smtClean="0"/>
              <a:t>Polytheistic religion</a:t>
            </a:r>
          </a:p>
          <a:p>
            <a:pPr lvl="2"/>
            <a:r>
              <a:rPr lang="en-US" dirty="0" smtClean="0"/>
              <a:t>Blends human and animal forms</a:t>
            </a:r>
          </a:p>
          <a:p>
            <a:pPr lvl="2"/>
            <a:r>
              <a:rPr lang="en-US" dirty="0" smtClean="0"/>
              <a:t>Need for human sacrifice</a:t>
            </a:r>
          </a:p>
          <a:p>
            <a:pPr lvl="1"/>
            <a:r>
              <a:rPr lang="en-US" dirty="0" smtClean="0"/>
              <a:t>Science</a:t>
            </a:r>
          </a:p>
          <a:p>
            <a:pPr lvl="2"/>
            <a:r>
              <a:rPr lang="en-US" dirty="0" smtClean="0"/>
              <a:t>Astronomy</a:t>
            </a:r>
          </a:p>
          <a:p>
            <a:pPr lvl="2"/>
            <a:r>
              <a:rPr lang="en-US" dirty="0" smtClean="0"/>
              <a:t>Calendar</a:t>
            </a:r>
          </a:p>
          <a:p>
            <a:pPr lvl="1"/>
            <a:r>
              <a:rPr lang="en-US" dirty="0" smtClean="0"/>
              <a:t>More sophisticated than Northern Europe</a:t>
            </a:r>
          </a:p>
          <a:p>
            <a:pPr lvl="1"/>
            <a:r>
              <a:rPr lang="en-US" dirty="0" smtClean="0"/>
              <a:t>Foundation for Maya, Toltec, Aztec, and Inca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Polynesia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" y="2209800"/>
            <a:ext cx="8923420" cy="3685760"/>
          </a:xfrm>
        </p:spPr>
      </p:pic>
    </p:spTree>
    <p:extLst>
      <p:ext uri="{BB962C8B-B14F-4D97-AF65-F5344CB8AC3E}">
        <p14:creationId xmlns:p14="http://schemas.microsoft.com/office/powerpoint/2010/main" val="11830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Isolated too</a:t>
            </a:r>
          </a:p>
          <a:p>
            <a:r>
              <a:rPr lang="en-US" dirty="0" smtClean="0"/>
              <a:t>Pacific islands</a:t>
            </a:r>
          </a:p>
          <a:p>
            <a:pPr lvl="1"/>
            <a:r>
              <a:rPr lang="en-US" dirty="0" smtClean="0"/>
              <a:t>Fiji, Samoa by 1000 B.C.E.</a:t>
            </a:r>
          </a:p>
          <a:p>
            <a:pPr lvl="1"/>
            <a:r>
              <a:rPr lang="en-US" dirty="0" smtClean="0"/>
              <a:t>Hawaii by 400 C.E.</a:t>
            </a:r>
          </a:p>
          <a:p>
            <a:pPr lvl="1"/>
            <a:r>
              <a:rPr lang="en-US" dirty="0" smtClean="0"/>
              <a:t>Impressive outrigger canoes</a:t>
            </a:r>
          </a:p>
          <a:p>
            <a:r>
              <a:rPr lang="en-US" dirty="0" smtClean="0"/>
              <a:t>Stratified caste system</a:t>
            </a:r>
          </a:p>
          <a:p>
            <a:r>
              <a:rPr lang="en-US" dirty="0" smtClean="0"/>
              <a:t>Power in local kings</a:t>
            </a:r>
          </a:p>
          <a:p>
            <a:r>
              <a:rPr lang="en-US" dirty="0" smtClean="0"/>
              <a:t>Spread agriculture and domesticated pigs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Nomads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rade links between the civilizations</a:t>
            </a:r>
          </a:p>
          <a:p>
            <a:endParaRPr lang="en-US" dirty="0"/>
          </a:p>
          <a:p>
            <a:r>
              <a:rPr lang="en-US" dirty="0" smtClean="0"/>
              <a:t>Technological diffusion</a:t>
            </a:r>
          </a:p>
          <a:p>
            <a:pPr lvl="1"/>
            <a:r>
              <a:rPr lang="en-US" dirty="0" smtClean="0"/>
              <a:t>How Muslims discovered paper making</a:t>
            </a:r>
          </a:p>
          <a:p>
            <a:endParaRPr lang="en-US" dirty="0"/>
          </a:p>
          <a:p>
            <a:r>
              <a:rPr lang="en-US" dirty="0" smtClean="0"/>
              <a:t>Cultural diffusion</a:t>
            </a:r>
          </a:p>
          <a:p>
            <a:pPr lvl="1"/>
            <a:r>
              <a:rPr lang="en-US" dirty="0" smtClean="0"/>
              <a:t>Buddhism</a:t>
            </a:r>
          </a:p>
          <a:p>
            <a:pPr lvl="1"/>
            <a:r>
              <a:rPr lang="en-US" dirty="0" smtClean="0"/>
              <a:t>Islam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Helped bring down the Roman, Gupta, and Han empires</a:t>
            </a:r>
          </a:p>
          <a:p>
            <a:endParaRPr lang="en-US" dirty="0"/>
          </a:p>
          <a:p>
            <a:r>
              <a:rPr lang="en-US" dirty="0" smtClean="0"/>
              <a:t>Bacterial diffusion</a:t>
            </a:r>
          </a:p>
          <a:p>
            <a:pPr lvl="1"/>
            <a:r>
              <a:rPr lang="en-US" dirty="0" smtClean="0"/>
              <a:t>Mongols carry Bubonic plague (hits China and the West)</a:t>
            </a:r>
          </a:p>
          <a:p>
            <a:pPr lvl="1"/>
            <a:r>
              <a:rPr lang="en-US" dirty="0" smtClean="0"/>
              <a:t>Key advantage for Eurasians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Moves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Rome goes bye-bye</a:t>
            </a:r>
          </a:p>
          <a:p>
            <a:r>
              <a:rPr lang="en-US" dirty="0" smtClean="0"/>
              <a:t>Gupta say </a:t>
            </a:r>
            <a:r>
              <a:rPr lang="hi-IN" dirty="0" smtClean="0"/>
              <a:t>अलविदा</a:t>
            </a:r>
            <a:endParaRPr lang="en-US" dirty="0" smtClean="0"/>
          </a:p>
          <a:p>
            <a:r>
              <a:rPr lang="en-US" dirty="0" smtClean="0"/>
              <a:t>Han frozen in </a:t>
            </a:r>
            <a:r>
              <a:rPr lang="en-US" dirty="0" err="1" smtClean="0"/>
              <a:t>carbonite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Notice, nothing of note for Western Europe!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Emergences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Mesoamerican cultures from Olmec legacy</a:t>
            </a:r>
          </a:p>
          <a:p>
            <a:pPr lvl="1"/>
            <a:r>
              <a:rPr lang="en-US" dirty="0" smtClean="0"/>
              <a:t>Mayan</a:t>
            </a:r>
          </a:p>
          <a:p>
            <a:pPr lvl="1"/>
            <a:r>
              <a:rPr lang="en-US" dirty="0" smtClean="0"/>
              <a:t>Toltec (later) Aztec</a:t>
            </a:r>
          </a:p>
          <a:p>
            <a:pPr lvl="1"/>
            <a:r>
              <a:rPr lang="en-US" dirty="0" smtClean="0"/>
              <a:t>(later) Inca</a:t>
            </a:r>
          </a:p>
          <a:p>
            <a:r>
              <a:rPr lang="en-US" dirty="0" smtClean="0"/>
              <a:t>Sui-Tang revival</a:t>
            </a:r>
          </a:p>
          <a:p>
            <a:r>
              <a:rPr lang="en-US" dirty="0" smtClean="0"/>
              <a:t>Rajput</a:t>
            </a:r>
          </a:p>
          <a:p>
            <a:r>
              <a:rPr lang="en-US" dirty="0" smtClean="0"/>
              <a:t>Islam</a:t>
            </a:r>
          </a:p>
          <a:p>
            <a:r>
              <a:rPr lang="en-US" dirty="0" smtClean="0"/>
              <a:t>Polynesians</a:t>
            </a:r>
          </a:p>
          <a:p>
            <a:r>
              <a:rPr lang="en-US" dirty="0" smtClean="0"/>
              <a:t>Ghana</a:t>
            </a:r>
            <a:endParaRPr lang="en-US" dirty="0"/>
          </a:p>
        </p:txBody>
      </p:sp>
      <p:pic>
        <p:nvPicPr>
          <p:cNvPr id="1026" name="Picture 2" descr="C:\Users\crossenzs\AppData\Local\Microsoft\Windows\Temporary Internet Files\Content.IE5\57460VUC\MC90043156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32" y="5372064"/>
            <a:ext cx="1066657" cy="53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 Classical Period</a:t>
            </a:r>
            <a:endParaRPr lang="en-US" dirty="0"/>
          </a:p>
        </p:txBody>
      </p:sp>
      <p:pic>
        <p:nvPicPr>
          <p:cNvPr id="4" name="Content Placeholder 3" descr="Population Growth 1000 BCE - 1 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84" y="1371600"/>
            <a:ext cx="7555422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11310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Declines: Common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weaknesses</a:t>
            </a:r>
          </a:p>
          <a:p>
            <a:pPr lvl="1"/>
            <a:r>
              <a:rPr lang="en-US" dirty="0" smtClean="0"/>
              <a:t>Intellectual decline</a:t>
            </a:r>
          </a:p>
          <a:p>
            <a:pPr lvl="1"/>
            <a:r>
              <a:rPr lang="en-US" dirty="0" smtClean="0"/>
              <a:t>Corruption</a:t>
            </a:r>
          </a:p>
          <a:p>
            <a:pPr lvl="1"/>
            <a:r>
              <a:rPr lang="en-US" dirty="0" smtClean="0"/>
              <a:t>Inefficiency</a:t>
            </a:r>
          </a:p>
          <a:p>
            <a:pPr lvl="1"/>
            <a:r>
              <a:rPr lang="en-US" dirty="0" smtClean="0"/>
              <a:t>Issues with religion (a weakness? Maybe. Maybe not)</a:t>
            </a:r>
          </a:p>
          <a:p>
            <a:r>
              <a:rPr lang="en-US" dirty="0" smtClean="0"/>
              <a:t>External threats</a:t>
            </a:r>
          </a:p>
          <a:p>
            <a:pPr lvl="1"/>
            <a:r>
              <a:rPr lang="en-US" dirty="0" smtClean="0"/>
              <a:t>Nomadic expansion</a:t>
            </a:r>
          </a:p>
          <a:p>
            <a:pPr lvl="2"/>
            <a:r>
              <a:rPr lang="en-US" dirty="0" smtClean="0"/>
              <a:t>Goths/Germanic invaders</a:t>
            </a:r>
          </a:p>
          <a:p>
            <a:pPr lvl="2"/>
            <a:r>
              <a:rPr lang="en-US" dirty="0" smtClean="0"/>
              <a:t>Huns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Hunnic</a:t>
            </a:r>
            <a:r>
              <a:rPr lang="en-US" dirty="0" smtClean="0"/>
              <a:t> Invasions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3554"/>
            <a:ext cx="8229600" cy="4570091"/>
          </a:xfrm>
        </p:spPr>
      </p:pic>
    </p:spTree>
    <p:extLst>
      <p:ext uri="{BB962C8B-B14F-4D97-AF65-F5344CB8AC3E}">
        <p14:creationId xmlns:p14="http://schemas.microsoft.com/office/powerpoint/2010/main" val="10955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Decline: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Confucian decline</a:t>
            </a:r>
          </a:p>
          <a:p>
            <a:pPr lvl="1"/>
            <a:r>
              <a:rPr lang="en-US" dirty="0" smtClean="0"/>
              <a:t>Less effective scholar gentry</a:t>
            </a:r>
          </a:p>
          <a:p>
            <a:pPr lvl="1"/>
            <a:endParaRPr lang="en-US" dirty="0"/>
          </a:p>
          <a:p>
            <a:r>
              <a:rPr lang="en-US" dirty="0" smtClean="0"/>
              <a:t>Political leadership declines</a:t>
            </a:r>
          </a:p>
          <a:p>
            <a:pPr lvl="1"/>
            <a:r>
              <a:rPr lang="en-US" dirty="0" smtClean="0"/>
              <a:t>Corrupt bureaucracy</a:t>
            </a:r>
          </a:p>
          <a:p>
            <a:pPr lvl="1"/>
            <a:r>
              <a:rPr lang="en-US" dirty="0" smtClean="0"/>
              <a:t>More powerful landlords</a:t>
            </a:r>
          </a:p>
          <a:p>
            <a:pPr lvl="1"/>
            <a:r>
              <a:rPr lang="en-US" dirty="0" smtClean="0"/>
              <a:t>Less invested Emperors</a:t>
            </a:r>
          </a:p>
          <a:p>
            <a:pPr lvl="1"/>
            <a:endParaRPr lang="en-US" dirty="0"/>
          </a:p>
          <a:p>
            <a:r>
              <a:rPr lang="en-US" dirty="0" err="1" smtClean="0"/>
              <a:t>Daoist</a:t>
            </a:r>
            <a:r>
              <a:rPr lang="en-US" dirty="0" smtClean="0"/>
              <a:t> “revolution,” 184 C.E.</a:t>
            </a:r>
          </a:p>
          <a:p>
            <a:pPr lvl="1"/>
            <a:r>
              <a:rPr lang="en-US" dirty="0" smtClean="0"/>
              <a:t>Yellow Turbans denounce decline in morality</a:t>
            </a:r>
          </a:p>
          <a:p>
            <a:pPr lvl="1"/>
            <a:r>
              <a:rPr lang="en-US" dirty="0" smtClean="0"/>
              <a:t>30,000 students protest</a:t>
            </a:r>
          </a:p>
          <a:p>
            <a:pPr lvl="1"/>
            <a:r>
              <a:rPr lang="en-US" dirty="0" smtClean="0"/>
              <a:t>Defeat, but signs of imperial weakness</a:t>
            </a:r>
          </a:p>
          <a:p>
            <a:endParaRPr lang="en-US" dirty="0"/>
          </a:p>
          <a:p>
            <a:r>
              <a:rPr lang="en-US" dirty="0" smtClean="0"/>
              <a:t>Civil war</a:t>
            </a:r>
          </a:p>
          <a:p>
            <a:endParaRPr lang="en-US" dirty="0"/>
          </a:p>
          <a:p>
            <a:r>
              <a:rPr lang="en-US" dirty="0" smtClean="0"/>
              <a:t>Hun Invasion</a:t>
            </a:r>
          </a:p>
          <a:p>
            <a:endParaRPr lang="en-US" dirty="0"/>
          </a:p>
          <a:p>
            <a:r>
              <a:rPr lang="en-US" dirty="0" smtClean="0"/>
              <a:t>Spread of Buddhism threatens long-standing cultural unity</a:t>
            </a:r>
          </a:p>
          <a:p>
            <a:endParaRPr lang="en-US" dirty="0"/>
          </a:p>
          <a:p>
            <a:r>
              <a:rPr lang="en-US" dirty="0" smtClean="0"/>
              <a:t>No imperial dynasty until the 6</a:t>
            </a:r>
            <a:r>
              <a:rPr lang="en-US" baseline="30000" dirty="0" smtClean="0"/>
              <a:t>th</a:t>
            </a:r>
            <a:r>
              <a:rPr lang="en-US" dirty="0" smtClean="0"/>
              <a:t> century: Sui-Tang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 and Tang Revival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Chinese unity restored by the Sui</a:t>
            </a:r>
          </a:p>
          <a:p>
            <a:endParaRPr lang="en-US" dirty="0"/>
          </a:p>
          <a:p>
            <a:r>
              <a:rPr lang="en-US" dirty="0" smtClean="0"/>
              <a:t>Sui short lived; replaced by Tang</a:t>
            </a:r>
          </a:p>
          <a:p>
            <a:endParaRPr lang="en-US" dirty="0"/>
          </a:p>
          <a:p>
            <a:r>
              <a:rPr lang="en-US" dirty="0" smtClean="0"/>
              <a:t>Confucianism revived</a:t>
            </a:r>
          </a:p>
          <a:p>
            <a:endParaRPr lang="en-US" dirty="0"/>
          </a:p>
          <a:p>
            <a:r>
              <a:rPr lang="en-US" dirty="0" smtClean="0"/>
              <a:t>Bureaucracy restored</a:t>
            </a:r>
          </a:p>
          <a:p>
            <a:endParaRPr lang="en-US" dirty="0"/>
          </a:p>
          <a:p>
            <a:r>
              <a:rPr lang="en-US" dirty="0" smtClean="0"/>
              <a:t>Ultimately, the Han decline did NOT permanently disrupt Chinese politics or society</a:t>
            </a:r>
          </a:p>
        </p:txBody>
      </p:sp>
    </p:spTree>
    <p:extLst>
      <p:ext uri="{BB962C8B-B14F-4D97-AF65-F5344CB8AC3E}">
        <p14:creationId xmlns:p14="http://schemas.microsoft.com/office/powerpoint/2010/main" val="36716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Decline: The Gupta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as cohesive as the Han</a:t>
            </a:r>
          </a:p>
          <a:p>
            <a:r>
              <a:rPr lang="en-US" dirty="0" smtClean="0"/>
              <a:t>Invaders conquer from North</a:t>
            </a:r>
          </a:p>
          <a:p>
            <a:pPr lvl="1"/>
            <a:r>
              <a:rPr lang="en-US" dirty="0" smtClean="0"/>
              <a:t>Integrated into warrior caste</a:t>
            </a:r>
          </a:p>
          <a:p>
            <a:r>
              <a:rPr lang="en-US" dirty="0" smtClean="0"/>
              <a:t>No central power: Rajput</a:t>
            </a:r>
          </a:p>
          <a:p>
            <a:endParaRPr lang="en-US" dirty="0"/>
          </a:p>
          <a:p>
            <a:r>
              <a:rPr lang="en-US" dirty="0" smtClean="0"/>
              <a:t>Cultural continuity</a:t>
            </a:r>
          </a:p>
          <a:p>
            <a:pPr lvl="1"/>
            <a:r>
              <a:rPr lang="en-US" dirty="0" smtClean="0"/>
              <a:t>Buddhist decline (Huns dis on the peace!)</a:t>
            </a:r>
          </a:p>
          <a:p>
            <a:pPr lvl="1"/>
            <a:r>
              <a:rPr lang="en-US" dirty="0" smtClean="0"/>
              <a:t>Hinduism serves the new Rajput</a:t>
            </a:r>
          </a:p>
          <a:p>
            <a:endParaRPr lang="en-US" dirty="0"/>
          </a:p>
          <a:p>
            <a:r>
              <a:rPr lang="en-US" dirty="0" smtClean="0"/>
              <a:t>Economic disruption limited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and the 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Arab armies convert many in Northwestern India (present day Pakistan)</a:t>
            </a:r>
          </a:p>
          <a:p>
            <a:endParaRPr lang="en-US" dirty="0"/>
          </a:p>
          <a:p>
            <a:r>
              <a:rPr lang="en-US" dirty="0" smtClean="0"/>
              <a:t>Hindu Brahmans emphasize religious devotion as a priority</a:t>
            </a:r>
          </a:p>
          <a:p>
            <a:pPr lvl="1"/>
            <a:r>
              <a:rPr lang="en-US" dirty="0" smtClean="0"/>
              <a:t>At the expense of scientific and other cultural achievements</a:t>
            </a:r>
          </a:p>
          <a:p>
            <a:pPr lvl="1"/>
            <a:r>
              <a:rPr lang="en-US" dirty="0" smtClean="0"/>
              <a:t>Religious texts written in the vernacular—more popular</a:t>
            </a:r>
          </a:p>
          <a:p>
            <a:endParaRPr lang="en-US" dirty="0"/>
          </a:p>
          <a:p>
            <a:r>
              <a:rPr lang="en-US" dirty="0" smtClean="0"/>
              <a:t>Lose control of Indian Ocean trade to Arabs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Decline: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Population decline</a:t>
            </a:r>
          </a:p>
          <a:p>
            <a:pPr lvl="1"/>
            <a:r>
              <a:rPr lang="en-US" dirty="0" smtClean="0"/>
              <a:t>Affects productivity</a:t>
            </a:r>
          </a:p>
          <a:p>
            <a:pPr lvl="1"/>
            <a:r>
              <a:rPr lang="en-US" dirty="0" smtClean="0"/>
              <a:t>Affects military</a:t>
            </a:r>
          </a:p>
          <a:p>
            <a:pPr lvl="1"/>
            <a:r>
              <a:rPr lang="en-US" dirty="0" smtClean="0"/>
              <a:t>Affects revenues</a:t>
            </a:r>
          </a:p>
          <a:p>
            <a:endParaRPr lang="en-US" dirty="0" smtClean="0"/>
          </a:p>
          <a:p>
            <a:r>
              <a:rPr lang="en-US" dirty="0" smtClean="0"/>
              <a:t>Series of plagues ^^ (Rome from 1,000,000 to 250,000)</a:t>
            </a:r>
          </a:p>
          <a:p>
            <a:endParaRPr lang="en-US" dirty="0"/>
          </a:p>
          <a:p>
            <a:r>
              <a:rPr lang="en-US" dirty="0" smtClean="0"/>
              <a:t>Bad emperors</a:t>
            </a:r>
          </a:p>
          <a:p>
            <a:pPr lvl="1"/>
            <a:r>
              <a:rPr lang="en-US" dirty="0" smtClean="0"/>
              <a:t>No dynasty</a:t>
            </a:r>
          </a:p>
          <a:p>
            <a:pPr lvl="1"/>
            <a:r>
              <a:rPr lang="en-US" dirty="0" smtClean="0"/>
              <a:t>Intrigue, military intervention</a:t>
            </a:r>
          </a:p>
          <a:p>
            <a:endParaRPr lang="en-US" dirty="0"/>
          </a:p>
          <a:p>
            <a:r>
              <a:rPr lang="en-US" dirty="0" smtClean="0"/>
              <a:t>Morally defunct aristocrats</a:t>
            </a:r>
          </a:p>
          <a:p>
            <a:endParaRPr lang="en-US" dirty="0"/>
          </a:p>
          <a:p>
            <a:r>
              <a:rPr lang="en-US" dirty="0" smtClean="0"/>
              <a:t>Decline in scholarship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vulnerable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Trade ownership of lands for protection from wealthy landlords.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Power decentralized in the hands of hundreds—thousands—of landlords, further weakens emperors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Diocletian and the Diocletian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reinvigorate declines</a:t>
            </a:r>
          </a:p>
          <a:p>
            <a:endParaRPr lang="en-US" dirty="0"/>
          </a:p>
          <a:p>
            <a:r>
              <a:rPr lang="en-US" dirty="0" smtClean="0"/>
              <a:t>Improved administration and tax collection</a:t>
            </a:r>
          </a:p>
          <a:p>
            <a:endParaRPr lang="en-US" dirty="0"/>
          </a:p>
          <a:p>
            <a:r>
              <a:rPr lang="en-US" dirty="0" smtClean="0"/>
              <a:t>Promote emperor-worship to ensure loyalty</a:t>
            </a:r>
          </a:p>
          <a:p>
            <a:pPr lvl="1"/>
            <a:r>
              <a:rPr lang="en-US" dirty="0" smtClean="0"/>
              <a:t>Leads to persecution of Christians</a:t>
            </a:r>
          </a:p>
          <a:p>
            <a:pPr lvl="1"/>
            <a:endParaRPr lang="en-US" dirty="0"/>
          </a:p>
          <a:p>
            <a:r>
              <a:rPr lang="en-US" dirty="0" smtClean="0"/>
              <a:t>Formal division of empire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Moves capital east to Constantinople</a:t>
            </a:r>
          </a:p>
          <a:p>
            <a:endParaRPr lang="en-US" dirty="0"/>
          </a:p>
          <a:p>
            <a:r>
              <a:rPr lang="en-US" dirty="0" smtClean="0"/>
              <a:t>Promotes Christianity as a way to unify</a:t>
            </a:r>
            <a:endParaRPr lang="en-US" dirty="0"/>
          </a:p>
          <a:p>
            <a:pPr lvl="1"/>
            <a:r>
              <a:rPr lang="en-US" dirty="0" smtClean="0"/>
              <a:t>MAJOR departure</a:t>
            </a:r>
          </a:p>
        </p:txBody>
      </p:sp>
    </p:spTree>
    <p:extLst>
      <p:ext uri="{BB962C8B-B14F-4D97-AF65-F5344CB8AC3E}">
        <p14:creationId xmlns:p14="http://schemas.microsoft.com/office/powerpoint/2010/main" val="29990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 Classical Period</a:t>
            </a:r>
            <a:endParaRPr lang="en-US" dirty="0"/>
          </a:p>
        </p:txBody>
      </p:sp>
      <p:pic>
        <p:nvPicPr>
          <p:cNvPr id="4" name="Picture 4" descr="Urbanization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587" y="3229515"/>
            <a:ext cx="6196826" cy="35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ities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8229600" cy="166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8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</a:p>
          <a:p>
            <a:endParaRPr lang="en-US" dirty="0"/>
          </a:p>
          <a:p>
            <a:r>
              <a:rPr lang="en-US" dirty="0" smtClean="0"/>
              <a:t>Low production</a:t>
            </a:r>
          </a:p>
          <a:p>
            <a:endParaRPr lang="en-US" dirty="0"/>
          </a:p>
          <a:p>
            <a:r>
              <a:rPr lang="en-US" dirty="0" smtClean="0"/>
              <a:t>Disrupted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Barbarians!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86680"/>
            <a:ext cx="6400800" cy="4903839"/>
          </a:xfrm>
        </p:spPr>
      </p:pic>
    </p:spTree>
    <p:extLst>
      <p:ext uri="{BB962C8B-B14F-4D97-AF65-F5344CB8AC3E}">
        <p14:creationId xmlns:p14="http://schemas.microsoft.com/office/powerpoint/2010/main" val="792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Invasions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power to stop them</a:t>
            </a:r>
          </a:p>
          <a:p>
            <a:endParaRPr lang="en-US" dirty="0"/>
          </a:p>
          <a:p>
            <a:r>
              <a:rPr lang="en-US" dirty="0" smtClean="0"/>
              <a:t>Germanic kingdoms set up throughout the west</a:t>
            </a:r>
          </a:p>
          <a:p>
            <a:endParaRPr lang="en-US" dirty="0"/>
          </a:p>
          <a:p>
            <a:r>
              <a:rPr lang="en-US" dirty="0" smtClean="0"/>
              <a:t>Germanic folk = 5% of the population, but Rome too weak to stop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Hunnic</a:t>
            </a:r>
            <a:r>
              <a:rPr lang="en-US" dirty="0" smtClean="0"/>
              <a:t> Invasions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6" y="1600200"/>
            <a:ext cx="7256388" cy="4876800"/>
          </a:xfrm>
        </p:spPr>
      </p:pic>
    </p:spTree>
    <p:extLst>
      <p:ext uri="{BB962C8B-B14F-4D97-AF65-F5344CB8AC3E}">
        <p14:creationId xmlns:p14="http://schemas.microsoft.com/office/powerpoint/2010/main" val="6110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Eastern half</a:t>
            </a:r>
          </a:p>
          <a:p>
            <a:endParaRPr lang="en-US" dirty="0"/>
          </a:p>
          <a:p>
            <a:r>
              <a:rPr lang="en-US" dirty="0" smtClean="0"/>
              <a:t>Civilization preserved</a:t>
            </a:r>
          </a:p>
          <a:p>
            <a:endParaRPr lang="en-US" dirty="0"/>
          </a:p>
          <a:p>
            <a:r>
              <a:rPr lang="en-US" dirty="0" smtClean="0"/>
              <a:t>Justinian’s attempts</a:t>
            </a:r>
          </a:p>
          <a:p>
            <a:endParaRPr lang="en-US" dirty="0"/>
          </a:p>
          <a:p>
            <a:r>
              <a:rPr lang="en-US" dirty="0" smtClean="0"/>
              <a:t>Lasts until 15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</a:p>
          <a:p>
            <a:r>
              <a:rPr lang="en-US" dirty="0" smtClean="0"/>
              <a:t>Buddhism</a:t>
            </a:r>
          </a:p>
          <a:p>
            <a:r>
              <a:rPr lang="en-US" smtClean="0"/>
              <a:t>Islam</a:t>
            </a:r>
          </a:p>
        </p:txBody>
      </p:sp>
    </p:spTree>
    <p:extLst>
      <p:ext uri="{BB962C8B-B14F-4D97-AF65-F5344CB8AC3E}">
        <p14:creationId xmlns:p14="http://schemas.microsoft.com/office/powerpoint/2010/main" val="27987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Expansion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territory=new people</a:t>
            </a:r>
          </a:p>
          <a:p>
            <a:endParaRPr lang="en-US" dirty="0" smtClean="0"/>
          </a:p>
          <a:p>
            <a:r>
              <a:rPr lang="en-US" dirty="0" smtClean="0"/>
              <a:t>New people have different customs, values</a:t>
            </a:r>
          </a:p>
          <a:p>
            <a:endParaRPr lang="en-US" dirty="0" smtClean="0"/>
          </a:p>
          <a:p>
            <a:r>
              <a:rPr lang="en-US" dirty="0" smtClean="0"/>
              <a:t>Issue of maintaining unity and deference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Challenge of Integration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Government settles Northerners into new Southern regions.</a:t>
            </a:r>
          </a:p>
          <a:p>
            <a:endParaRPr lang="en-US" dirty="0"/>
          </a:p>
          <a:p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Use of Hinduism and the caste system.</a:t>
            </a:r>
          </a:p>
          <a:p>
            <a:pPr lvl="1"/>
            <a:endParaRPr lang="en-US" dirty="0"/>
          </a:p>
          <a:p>
            <a:r>
              <a:rPr lang="en-US" dirty="0" smtClean="0"/>
              <a:t>Rome</a:t>
            </a:r>
          </a:p>
          <a:p>
            <a:pPr lvl="1"/>
            <a:r>
              <a:rPr lang="en-US" dirty="0" smtClean="0"/>
              <a:t>Generous local autonomy and tolerance</a:t>
            </a:r>
          </a:p>
          <a:p>
            <a:pPr lvl="1"/>
            <a:r>
              <a:rPr lang="en-US" dirty="0" smtClean="0"/>
              <a:t>Expansion of citizenship</a:t>
            </a:r>
          </a:p>
          <a:p>
            <a:pPr lvl="1"/>
            <a:r>
              <a:rPr lang="en-US" dirty="0" smtClean="0"/>
              <a:t>Use of commerce in an interdependent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Challenges of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Always an assumption of inequalities</a:t>
            </a:r>
          </a:p>
          <a:p>
            <a:pPr lvl="1"/>
            <a:r>
              <a:rPr lang="en-US" dirty="0" smtClean="0"/>
              <a:t>Gender inequality</a:t>
            </a:r>
          </a:p>
          <a:p>
            <a:pPr lvl="2"/>
            <a:r>
              <a:rPr lang="en-US" dirty="0" smtClean="0"/>
              <a:t>China uses Confucianism</a:t>
            </a:r>
          </a:p>
          <a:p>
            <a:pPr lvl="2"/>
            <a:r>
              <a:rPr lang="en-US" dirty="0" smtClean="0"/>
              <a:t>India uses Hinduism</a:t>
            </a:r>
          </a:p>
          <a:p>
            <a:pPr lvl="2"/>
            <a:r>
              <a:rPr lang="en-US" dirty="0" smtClean="0"/>
              <a:t>Rome not as rigid, but not open</a:t>
            </a:r>
            <a:endParaRPr lang="en-US" dirty="0"/>
          </a:p>
          <a:p>
            <a:pPr lvl="1"/>
            <a:r>
              <a:rPr lang="en-US" dirty="0" smtClean="0"/>
              <a:t>Economic and Social inequality</a:t>
            </a:r>
          </a:p>
          <a:p>
            <a:pPr lvl="2"/>
            <a:r>
              <a:rPr lang="en-US" dirty="0" smtClean="0"/>
              <a:t>China uses Confucianism</a:t>
            </a:r>
          </a:p>
          <a:p>
            <a:pPr lvl="2"/>
            <a:r>
              <a:rPr lang="en-US" dirty="0" smtClean="0"/>
              <a:t>India uses Hinduism (think caste system)</a:t>
            </a:r>
          </a:p>
          <a:p>
            <a:pPr lvl="3"/>
            <a:r>
              <a:rPr lang="en-US" dirty="0" smtClean="0"/>
              <a:t>Challenged by Buddhism</a:t>
            </a:r>
          </a:p>
          <a:p>
            <a:pPr lvl="2"/>
            <a:r>
              <a:rPr lang="en-US" dirty="0" smtClean="0"/>
              <a:t>Rome uses slavery, citizenship</a:t>
            </a:r>
          </a:p>
          <a:p>
            <a:r>
              <a:rPr lang="en-US" dirty="0" smtClean="0"/>
              <a:t>China and India more successful in integrating</a:t>
            </a:r>
          </a:p>
          <a:p>
            <a:pPr lvl="1"/>
            <a:r>
              <a:rPr lang="en-US" dirty="0" smtClean="0"/>
              <a:t>Just look at what happens in the West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Developments Outside the Three Classical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 matters</a:t>
            </a:r>
          </a:p>
          <a:p>
            <a:pPr lvl="1"/>
            <a:r>
              <a:rPr lang="en-US" dirty="0" smtClean="0"/>
              <a:t>Bordering a classical civilization means</a:t>
            </a:r>
          </a:p>
          <a:p>
            <a:pPr lvl="2"/>
            <a:r>
              <a:rPr lang="en-US" dirty="0" smtClean="0"/>
              <a:t>Trade network</a:t>
            </a:r>
          </a:p>
          <a:p>
            <a:pPr lvl="2"/>
            <a:r>
              <a:rPr lang="en-US" dirty="0" smtClean="0"/>
              <a:t>Diffusion of belief systems (e.g. Buddhism, Christianity)</a:t>
            </a:r>
          </a:p>
          <a:p>
            <a:pPr lvl="1"/>
            <a:r>
              <a:rPr lang="en-US" dirty="0" smtClean="0"/>
              <a:t>Northeastern Africa</a:t>
            </a:r>
          </a:p>
          <a:p>
            <a:pPr lvl="2"/>
            <a:r>
              <a:rPr lang="en-US" dirty="0" smtClean="0"/>
              <a:t>Borders Egypt; influence from Greeks, Romans, and Persians</a:t>
            </a:r>
            <a:endParaRPr lang="en-US" dirty="0"/>
          </a:p>
          <a:p>
            <a:pPr lvl="1"/>
            <a:r>
              <a:rPr lang="en-US" dirty="0" smtClean="0"/>
              <a:t> Japan</a:t>
            </a:r>
          </a:p>
          <a:p>
            <a:pPr lvl="2"/>
            <a:r>
              <a:rPr lang="en-US" dirty="0" smtClean="0"/>
              <a:t>Borders China</a:t>
            </a:r>
          </a:p>
          <a:p>
            <a:pPr lvl="1"/>
            <a:r>
              <a:rPr lang="en-US" dirty="0" smtClean="0"/>
              <a:t> Southeast Asia</a:t>
            </a:r>
          </a:p>
          <a:p>
            <a:pPr lvl="2"/>
            <a:r>
              <a:rPr lang="en-US" dirty="0" smtClean="0"/>
              <a:t>Borders India and China</a:t>
            </a:r>
          </a:p>
          <a:p>
            <a:pPr lvl="1"/>
            <a:r>
              <a:rPr lang="en-US" dirty="0" smtClean="0"/>
              <a:t>Northern Europe</a:t>
            </a:r>
          </a:p>
          <a:p>
            <a:pPr lvl="2"/>
            <a:r>
              <a:rPr lang="en-US" dirty="0" smtClean="0"/>
              <a:t>Borders Roman Empire (West and East)</a:t>
            </a:r>
          </a:p>
          <a:p>
            <a:pPr lvl="1"/>
            <a:r>
              <a:rPr lang="en-US" dirty="0" smtClean="0"/>
              <a:t>BUT the Americas, Polynesia, and Sub-Saharan Africa are more autonomous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600200"/>
            <a:ext cx="6591300" cy="4876800"/>
          </a:xfrm>
        </p:spPr>
      </p:pic>
    </p:spTree>
    <p:extLst>
      <p:ext uri="{BB962C8B-B14F-4D97-AF65-F5344CB8AC3E}">
        <p14:creationId xmlns:p14="http://schemas.microsoft.com/office/powerpoint/2010/main" val="25753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Northeastern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Kush</a:t>
            </a:r>
          </a:p>
          <a:p>
            <a:pPr lvl="1"/>
            <a:r>
              <a:rPr lang="en-US" dirty="0" smtClean="0"/>
              <a:t>adopt hieroglyphic writing</a:t>
            </a:r>
          </a:p>
          <a:p>
            <a:pPr lvl="1"/>
            <a:r>
              <a:rPr lang="en-US" dirty="0" smtClean="0"/>
              <a:t>adopt belief in the king’s divinity</a:t>
            </a:r>
          </a:p>
          <a:p>
            <a:endParaRPr lang="en-US" dirty="0"/>
          </a:p>
          <a:p>
            <a:r>
              <a:rPr lang="en-US" dirty="0" smtClean="0"/>
              <a:t>Axum and Ethiopia</a:t>
            </a:r>
          </a:p>
          <a:p>
            <a:pPr lvl="1"/>
            <a:r>
              <a:rPr lang="en-US" dirty="0" smtClean="0"/>
              <a:t>Clear ties to the Eastern Mediterranean</a:t>
            </a:r>
          </a:p>
          <a:p>
            <a:pPr lvl="2"/>
            <a:r>
              <a:rPr lang="en-US" dirty="0" smtClean="0"/>
              <a:t>Trade with Jews</a:t>
            </a:r>
          </a:p>
          <a:p>
            <a:pPr lvl="2"/>
            <a:r>
              <a:rPr lang="en-US" dirty="0" smtClean="0"/>
              <a:t>Trade with Greeks</a:t>
            </a:r>
          </a:p>
          <a:p>
            <a:pPr lvl="2"/>
            <a:r>
              <a:rPr lang="en-US" dirty="0" smtClean="0"/>
              <a:t>Adoption of Judaism and Christianity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Introduction of classical knowledge</a:t>
            </a:r>
          </a:p>
          <a:p>
            <a:pPr lvl="1"/>
            <a:r>
              <a:rPr lang="en-US" dirty="0" smtClean="0"/>
              <a:t>Iron working</a:t>
            </a:r>
          </a:p>
          <a:p>
            <a:pPr lvl="1"/>
            <a:r>
              <a:rPr lang="en-US" dirty="0" smtClean="0"/>
              <a:t>Monarchial patterns</a:t>
            </a:r>
          </a:p>
          <a:p>
            <a:pPr lvl="1"/>
            <a:r>
              <a:rPr lang="en-US" dirty="0" smtClean="0"/>
              <a:t>Agricultural patterns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426</TotalTime>
  <Words>1006</Words>
  <Application>Microsoft Office PowerPoint</Application>
  <PresentationFormat>On-screen Show (4:3)</PresentationFormat>
  <Paragraphs>290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Clarity</vt:lpstr>
      <vt:lpstr>The Classical Period: Directions, Diversities, and Declines by 500 C.E. </vt:lpstr>
      <vt:lpstr>Importance of the Classical Period</vt:lpstr>
      <vt:lpstr>Importance of the Classical Period</vt:lpstr>
      <vt:lpstr>Problems with Expansion</vt:lpstr>
      <vt:lpstr>Territorial Challenge of Integration</vt:lpstr>
      <vt:lpstr>Social Challenges of Integration</vt:lpstr>
      <vt:lpstr>Developments Outside the Three Classical Civilizations</vt:lpstr>
      <vt:lpstr>Kush</vt:lpstr>
      <vt:lpstr>Northeastern Africa</vt:lpstr>
      <vt:lpstr>Japan</vt:lpstr>
      <vt:lpstr>Japan</vt:lpstr>
      <vt:lpstr>Europe, 500 C.E.</vt:lpstr>
      <vt:lpstr>Northern Europe</vt:lpstr>
      <vt:lpstr>Mesoamerica</vt:lpstr>
      <vt:lpstr>Mesoamerica</vt:lpstr>
      <vt:lpstr>Polynesia</vt:lpstr>
      <vt:lpstr>Polynesia</vt:lpstr>
      <vt:lpstr>Role of Nomads</vt:lpstr>
      <vt:lpstr>Big Moves</vt:lpstr>
      <vt:lpstr>Declines: Common Threads</vt:lpstr>
      <vt:lpstr>Hunnic Invasions</vt:lpstr>
      <vt:lpstr>Decline: The Han</vt:lpstr>
      <vt:lpstr>Sui and Tang Revival</vt:lpstr>
      <vt:lpstr>Decline: The Gupta</vt:lpstr>
      <vt:lpstr>India and the rise of Islam</vt:lpstr>
      <vt:lpstr>Decline: Rome</vt:lpstr>
      <vt:lpstr>Early Feudalism</vt:lpstr>
      <vt:lpstr>Diocletian and the Diocletian Split</vt:lpstr>
      <vt:lpstr>Constantine</vt:lpstr>
      <vt:lpstr>Economic Problems</vt:lpstr>
      <vt:lpstr>Barbarians!</vt:lpstr>
      <vt:lpstr>Germanic Invasions</vt:lpstr>
      <vt:lpstr>Hunnic Invasions</vt:lpstr>
      <vt:lpstr>Byzantine Empire</vt:lpstr>
      <vt:lpstr>Religious developments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Classical Period: Directions, Diversities, and Declines by 500 C.E.</dc:title>
  <dc:creator>support</dc:creator>
  <cp:lastModifiedBy>win7</cp:lastModifiedBy>
  <cp:revision>17</cp:revision>
  <cp:lastPrinted>2012-12-07T19:12:24Z</cp:lastPrinted>
  <dcterms:created xsi:type="dcterms:W3CDTF">2012-12-06T12:28:57Z</dcterms:created>
  <dcterms:modified xsi:type="dcterms:W3CDTF">2012-12-07T19:26:09Z</dcterms:modified>
</cp:coreProperties>
</file>