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8" r:id="rId28"/>
    <p:sldId id="281" r:id="rId29"/>
    <p:sldId id="282" r:id="rId30"/>
    <p:sldId id="283" r:id="rId31"/>
    <p:sldId id="285" r:id="rId32"/>
    <p:sldId id="284" r:id="rId33"/>
    <p:sldId id="289" r:id="rId34"/>
    <p:sldId id="290" r:id="rId35"/>
    <p:sldId id="291" r:id="rId36"/>
    <p:sldId id="292" r:id="rId37"/>
    <p:sldId id="293" r:id="rId38"/>
    <p:sldId id="294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DA0FC-767D-4696-9932-605546B47A18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16500-B613-45A2-AB50-C8F1B02E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0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2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9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9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7192-6EAB-426C-9403-F07ADF0EBFC7}" type="datetimeFigureOut">
              <a:rPr lang="en-US" smtClean="0"/>
              <a:t>10/16/2012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AEF1-8BC7-41C1-BB7C-3444D66F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Latin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19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" y="1524000"/>
            <a:ext cx="9019308" cy="4724400"/>
          </a:xfrm>
        </p:spPr>
      </p:pic>
      <p:sp>
        <p:nvSpPr>
          <p:cNvPr id="3" name="TextBox 2"/>
          <p:cNvSpPr txBox="1"/>
          <p:nvPr/>
        </p:nvSpPr>
        <p:spPr>
          <a:xfrm>
            <a:off x="7467600" y="2877401"/>
            <a:ext cx="149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cool, bro.</a:t>
            </a:r>
            <a:endParaRPr lang="en-US" b="1" dirty="0"/>
          </a:p>
        </p:txBody>
      </p:sp>
      <p:sp>
        <p:nvSpPr>
          <p:cNvPr id="7" name="Bent-Up Arrow 6"/>
          <p:cNvSpPr/>
          <p:nvPr/>
        </p:nvSpPr>
        <p:spPr>
          <a:xfrm rot="5400000" flipV="1">
            <a:off x="7644187" y="3557690"/>
            <a:ext cx="913926" cy="5050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467600" y="3505200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80%+ Agriculture and Ranching</a:t>
            </a:r>
          </a:p>
          <a:p>
            <a:endParaRPr lang="en-US" dirty="0"/>
          </a:p>
          <a:p>
            <a:r>
              <a:rPr lang="en-US" dirty="0" smtClean="0"/>
              <a:t>Mining also huge</a:t>
            </a:r>
          </a:p>
          <a:p>
            <a:endParaRPr lang="en-US" dirty="0"/>
          </a:p>
          <a:p>
            <a:r>
              <a:rPr lang="en-US" dirty="0" smtClean="0"/>
              <a:t>Extraction-based economy</a:t>
            </a:r>
          </a:p>
          <a:p>
            <a:pPr lvl="1"/>
            <a:r>
              <a:rPr lang="en-US" dirty="0" smtClean="0"/>
              <a:t>Raw materials exchanged for finished goods</a:t>
            </a:r>
          </a:p>
          <a:p>
            <a:pPr lvl="1"/>
            <a:r>
              <a:rPr lang="en-US" dirty="0" smtClean="0"/>
              <a:t>“Dependent” part of the world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Precious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Silver and Gold (especially silver)</a:t>
            </a:r>
          </a:p>
          <a:p>
            <a:endParaRPr lang="en-US" dirty="0"/>
          </a:p>
          <a:p>
            <a:r>
              <a:rPr lang="en-US" dirty="0" smtClean="0"/>
              <a:t>Mexico, Peru, Bolivia</a:t>
            </a:r>
          </a:p>
          <a:p>
            <a:endParaRPr lang="en-US" dirty="0"/>
          </a:p>
          <a:p>
            <a:r>
              <a:rPr lang="en-US" dirty="0" smtClean="0"/>
              <a:t>Leads to wealthy urban centers</a:t>
            </a:r>
          </a:p>
          <a:p>
            <a:endParaRPr lang="en-US" dirty="0"/>
          </a:p>
          <a:p>
            <a:r>
              <a:rPr lang="en-US" dirty="0" smtClean="0"/>
              <a:t>Mines worked by Indians: slaves first, wages later</a:t>
            </a:r>
          </a:p>
          <a:p>
            <a:endParaRPr lang="en-US" dirty="0"/>
          </a:p>
          <a:p>
            <a:r>
              <a:rPr lang="en-US" dirty="0" smtClean="0"/>
              <a:t>Mercury used for silver extraction</a:t>
            </a:r>
          </a:p>
          <a:p>
            <a:endParaRPr lang="en-US" dirty="0"/>
          </a:p>
          <a:p>
            <a:r>
              <a:rPr lang="en-US" dirty="0" smtClean="0"/>
              <a:t>The crown took 20% of all profits</a:t>
            </a:r>
          </a:p>
        </p:txBody>
      </p:sp>
    </p:spTree>
    <p:extLst>
      <p:ext uri="{BB962C8B-B14F-4D97-AF65-F5344CB8AC3E}">
        <p14:creationId xmlns:p14="http://schemas.microsoft.com/office/powerpoint/2010/main" val="103670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Metals Were Most Vital?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47646"/>
            <a:ext cx="6888099" cy="5053154"/>
          </a:xfrm>
        </p:spPr>
      </p:pic>
      <p:sp>
        <p:nvSpPr>
          <p:cNvPr id="5" name="Oval Callout 4"/>
          <p:cNvSpPr/>
          <p:nvPr/>
        </p:nvSpPr>
        <p:spPr>
          <a:xfrm>
            <a:off x="4419600" y="1600200"/>
            <a:ext cx="2971800" cy="1371600"/>
          </a:xfrm>
          <a:prstGeom prst="wedgeEllipseCallout">
            <a:avLst>
              <a:gd name="adj1" fmla="val -51602"/>
              <a:gd name="adj2" fmla="val 64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Silver and gold…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4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Industries and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Self-sufficiency in food and raw materials</a:t>
            </a:r>
          </a:p>
          <a:p>
            <a:endParaRPr lang="en-US" dirty="0"/>
          </a:p>
          <a:p>
            <a:r>
              <a:rPr lang="en-US" dirty="0" smtClean="0"/>
              <a:t>All trade reserved for Spaniards.</a:t>
            </a:r>
          </a:p>
          <a:p>
            <a:endParaRPr lang="en-US" dirty="0"/>
          </a:p>
          <a:p>
            <a:r>
              <a:rPr lang="en-US" dirty="0" smtClean="0"/>
              <a:t>Merchant guild in Seville and board of trade govern commerce rules</a:t>
            </a:r>
          </a:p>
          <a:p>
            <a:endParaRPr lang="en-US" dirty="0"/>
          </a:p>
          <a:p>
            <a:r>
              <a:rPr lang="en-US" dirty="0" smtClean="0"/>
              <a:t>Convoys necessary to protect silver fleets</a:t>
            </a:r>
          </a:p>
          <a:p>
            <a:pPr lvl="1"/>
            <a:r>
              <a:rPr lang="en-US" dirty="0" smtClean="0"/>
              <a:t>So much silver that it devalued the currency!</a:t>
            </a:r>
          </a:p>
          <a:p>
            <a:pPr lvl="1"/>
            <a:endParaRPr lang="en-US" dirty="0"/>
          </a:p>
          <a:p>
            <a:r>
              <a:rPr lang="en-US" dirty="0" smtClean="0"/>
              <a:t>Government revenues primarily through taxes, so…</a:t>
            </a:r>
          </a:p>
          <a:p>
            <a:pPr lvl="1"/>
            <a:r>
              <a:rPr lang="en-US" dirty="0" smtClean="0"/>
              <a:t>Once the mines begin to run dry…</a:t>
            </a:r>
          </a:p>
          <a:p>
            <a:pPr lvl="1"/>
            <a:r>
              <a:rPr lang="en-US" dirty="0" smtClean="0"/>
              <a:t>Once other Europeans begin colonizing and getting the raw materials on their own…</a:t>
            </a:r>
          </a:p>
        </p:txBody>
      </p:sp>
    </p:spTree>
    <p:extLst>
      <p:ext uri="{BB962C8B-B14F-4D97-AF65-F5344CB8AC3E}">
        <p14:creationId xmlns:p14="http://schemas.microsoft.com/office/powerpoint/2010/main" val="2613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Haciendas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Decline in Indian populations leads to haciendas</a:t>
            </a:r>
          </a:p>
          <a:p>
            <a:endParaRPr lang="en-US" dirty="0"/>
          </a:p>
          <a:p>
            <a:r>
              <a:rPr lang="en-US" dirty="0" smtClean="0"/>
              <a:t>Indians and mestizos work the haciendas</a:t>
            </a:r>
          </a:p>
          <a:p>
            <a:pPr lvl="1"/>
            <a:r>
              <a:rPr lang="en-US" dirty="0" smtClean="0"/>
              <a:t>Grains</a:t>
            </a:r>
          </a:p>
          <a:p>
            <a:pPr lvl="1"/>
            <a:r>
              <a:rPr lang="en-US" dirty="0" smtClean="0"/>
              <a:t>Grapes</a:t>
            </a:r>
          </a:p>
          <a:p>
            <a:pPr lvl="1"/>
            <a:r>
              <a:rPr lang="en-US" dirty="0" smtClean="0"/>
              <a:t>Livestock</a:t>
            </a:r>
          </a:p>
          <a:p>
            <a:pPr lvl="1"/>
            <a:endParaRPr lang="en-US" dirty="0"/>
          </a:p>
          <a:p>
            <a:r>
              <a:rPr lang="en-US" dirty="0" smtClean="0"/>
              <a:t>Basis of wealth and power for local aristocracy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American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Absolute crown authority sponsored by the Church</a:t>
            </a:r>
          </a:p>
          <a:p>
            <a:pPr lvl="1"/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r>
              <a:rPr lang="en-US" dirty="0" smtClean="0"/>
              <a:t> (1494)</a:t>
            </a:r>
          </a:p>
          <a:p>
            <a:pPr lvl="2"/>
            <a:r>
              <a:rPr lang="en-US" dirty="0" smtClean="0"/>
              <a:t>Portugal gets Brazil</a:t>
            </a:r>
          </a:p>
          <a:p>
            <a:pPr lvl="2"/>
            <a:r>
              <a:rPr lang="en-US" dirty="0" smtClean="0"/>
              <a:t>Spain gets the rest</a:t>
            </a:r>
          </a:p>
          <a:p>
            <a:pPr lvl="2"/>
            <a:endParaRPr lang="en-US" dirty="0"/>
          </a:p>
          <a:p>
            <a:r>
              <a:rPr lang="en-US" dirty="0" smtClean="0"/>
              <a:t>Highly bureaucratic system based on a juridical core of lawyers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King rules from Spain via </a:t>
            </a:r>
            <a:r>
              <a:rPr lang="en-US" dirty="0" err="1" smtClean="0"/>
              <a:t>Concil</a:t>
            </a:r>
            <a:r>
              <a:rPr lang="en-US" dirty="0" smtClean="0"/>
              <a:t> of Indies</a:t>
            </a:r>
          </a:p>
          <a:p>
            <a:pPr lvl="1"/>
            <a:r>
              <a:rPr lang="en-US" dirty="0" smtClean="0"/>
              <a:t>Viceroyalties in Mexico City (New Spain) and Lima (Peru)</a:t>
            </a:r>
          </a:p>
          <a:p>
            <a:pPr lvl="1"/>
            <a:r>
              <a:rPr lang="en-US" dirty="0" smtClean="0"/>
              <a:t>^^ divided into 10 divisions, run by </a:t>
            </a:r>
            <a:r>
              <a:rPr lang="en-US" i="1" dirty="0" smtClean="0"/>
              <a:t>royal</a:t>
            </a:r>
            <a:r>
              <a:rPr lang="en-US" dirty="0" smtClean="0"/>
              <a:t> magistrates</a:t>
            </a:r>
          </a:p>
          <a:p>
            <a:pPr lvl="1"/>
            <a:r>
              <a:rPr lang="en-US" dirty="0" smtClean="0"/>
              <a:t>Local level: other magistrates manage tax and labor regulations</a:t>
            </a:r>
            <a:endParaRPr lang="en-US" dirty="0"/>
          </a:p>
          <a:p>
            <a:pPr lvl="1"/>
            <a:r>
              <a:rPr lang="en-US" dirty="0" smtClean="0"/>
              <a:t>THIS WHOLE SYSTEM BEGS FOR CORRUPTION!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6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Secular and religious authority</a:t>
            </a:r>
          </a:p>
          <a:p>
            <a:pPr lvl="1"/>
            <a:r>
              <a:rPr lang="en-US" dirty="0" smtClean="0"/>
              <a:t>The state nominated church officials, so they tended to support state policies!</a:t>
            </a:r>
          </a:p>
          <a:p>
            <a:endParaRPr lang="en-US" dirty="0"/>
          </a:p>
          <a:p>
            <a:r>
              <a:rPr lang="en-US" dirty="0" smtClean="0"/>
              <a:t>Conversion of Indians: #1 Priority</a:t>
            </a:r>
          </a:p>
          <a:p>
            <a:endParaRPr lang="en-US" dirty="0"/>
          </a:p>
          <a:p>
            <a:r>
              <a:rPr lang="en-US" dirty="0" smtClean="0"/>
              <a:t>Settle Indians on Missions</a:t>
            </a:r>
          </a:p>
          <a:p>
            <a:endParaRPr lang="en-US" dirty="0"/>
          </a:p>
          <a:p>
            <a:r>
              <a:rPr lang="en-US" dirty="0" smtClean="0"/>
              <a:t>Deep influence on cultural and intellectual life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Printing</a:t>
            </a:r>
          </a:p>
          <a:p>
            <a:pPr lvl="1"/>
            <a:r>
              <a:rPr lang="en-US" dirty="0" smtClean="0"/>
              <a:t>Schools</a:t>
            </a:r>
          </a:p>
          <a:p>
            <a:pPr lvl="1"/>
            <a:r>
              <a:rPr lang="en-US" dirty="0" smtClean="0"/>
              <a:t>University</a:t>
            </a:r>
          </a:p>
          <a:p>
            <a:pPr lvl="1"/>
            <a:endParaRPr lang="en-US" dirty="0"/>
          </a:p>
          <a:p>
            <a:r>
              <a:rPr lang="en-US" dirty="0" smtClean="0"/>
              <a:t>The Inquisition controlled morality and orthodoxy.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Brazil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first plantation colony</a:t>
            </a:r>
          </a:p>
          <a:p>
            <a:endParaRPr lang="en-US" dirty="0"/>
          </a:p>
          <a:p>
            <a:r>
              <a:rPr lang="en-US" dirty="0" smtClean="0"/>
              <a:t>Portuguese nobles (not regular dudes) given land grants.</a:t>
            </a:r>
          </a:p>
          <a:p>
            <a:endParaRPr lang="en-US" dirty="0"/>
          </a:p>
          <a:p>
            <a:r>
              <a:rPr lang="en-US" dirty="0" smtClean="0"/>
              <a:t>Towns built around sugar plantations</a:t>
            </a:r>
          </a:p>
          <a:p>
            <a:pPr lvl="1"/>
            <a:r>
              <a:rPr lang="en-US" dirty="0" smtClean="0"/>
              <a:t>Indian and African slaves</a:t>
            </a:r>
          </a:p>
          <a:p>
            <a:endParaRPr lang="en-US" dirty="0"/>
          </a:p>
          <a:p>
            <a:r>
              <a:rPr lang="en-US" dirty="0" smtClean="0"/>
              <a:t>Indian resistance defeated by disease, steel and Jesuit missionary activity</a:t>
            </a:r>
          </a:p>
          <a:p>
            <a:endParaRPr lang="en-US" dirty="0"/>
          </a:p>
          <a:p>
            <a:r>
              <a:rPr lang="en-US" dirty="0" smtClean="0"/>
              <a:t>Port cities developed to service the sugar plantations.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Brazil, Sugar, and Slavery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Labor intensive crop</a:t>
            </a:r>
          </a:p>
          <a:p>
            <a:pPr lvl="1"/>
            <a:r>
              <a:rPr lang="en-US" sz="1600" dirty="0" smtClean="0"/>
              <a:t>Not enough Portuguese to work the fields</a:t>
            </a:r>
          </a:p>
          <a:p>
            <a:pPr lvl="1"/>
            <a:r>
              <a:rPr lang="en-US" sz="1600" dirty="0" smtClean="0"/>
              <a:t>Indians make good slaves, until they die</a:t>
            </a:r>
          </a:p>
          <a:p>
            <a:pPr lvl="1"/>
            <a:r>
              <a:rPr lang="en-US" sz="1600" dirty="0" smtClean="0"/>
              <a:t>Africans died…less</a:t>
            </a:r>
          </a:p>
          <a:p>
            <a:pPr lvl="1"/>
            <a:r>
              <a:rPr lang="en-US" sz="1600" dirty="0" smtClean="0"/>
              <a:t>Slaves=half the population</a:t>
            </a:r>
          </a:p>
          <a:p>
            <a:endParaRPr lang="en-US" sz="1600" dirty="0"/>
          </a:p>
          <a:p>
            <a:r>
              <a:rPr lang="en-US" sz="1600" dirty="0" smtClean="0"/>
              <a:t>High in demand (sweetener and Rum)</a:t>
            </a:r>
          </a:p>
          <a:p>
            <a:endParaRPr lang="en-US" sz="1600" dirty="0" smtClean="0"/>
          </a:p>
          <a:p>
            <a:r>
              <a:rPr lang="en-US" sz="1600" dirty="0" smtClean="0"/>
              <a:t>Typical social hierarchy for the New World</a:t>
            </a:r>
          </a:p>
          <a:p>
            <a:pPr lvl="1"/>
            <a:r>
              <a:rPr lang="en-US" sz="1600" dirty="0" smtClean="0"/>
              <a:t>Portuguese planters, wealthy merchants, royal officials</a:t>
            </a:r>
          </a:p>
          <a:p>
            <a:pPr lvl="1"/>
            <a:r>
              <a:rPr lang="en-US" sz="1600" dirty="0" smtClean="0"/>
              <a:t>Poor whites</a:t>
            </a:r>
          </a:p>
          <a:p>
            <a:pPr lvl="1"/>
            <a:r>
              <a:rPr lang="en-US" sz="1600" dirty="0" smtClean="0"/>
              <a:t>Mixed race</a:t>
            </a:r>
          </a:p>
          <a:p>
            <a:pPr lvl="1"/>
            <a:r>
              <a:rPr lang="en-US" sz="1600" dirty="0" smtClean="0"/>
              <a:t>Indian and African artisans, herders, and free workers</a:t>
            </a:r>
          </a:p>
          <a:p>
            <a:endParaRPr lang="en-US" sz="1600" dirty="0"/>
          </a:p>
          <a:p>
            <a:r>
              <a:rPr lang="en-US" sz="1600" dirty="0" smtClean="0"/>
              <a:t>Like Spain, royal governors rule on king’s behalf; bureaucracy of lawyers; missionaries</a:t>
            </a:r>
          </a:p>
          <a:p>
            <a:endParaRPr lang="en-US" sz="1600" dirty="0"/>
          </a:p>
          <a:p>
            <a:r>
              <a:rPr lang="en-US" sz="1600" dirty="0" smtClean="0"/>
              <a:t>Unlike Spain: No universities; little cultivation of intellectual life</a:t>
            </a:r>
          </a:p>
        </p:txBody>
      </p:sp>
    </p:spTree>
    <p:extLst>
      <p:ext uri="{BB962C8B-B14F-4D97-AF65-F5344CB8AC3E}">
        <p14:creationId xmlns:p14="http://schemas.microsoft.com/office/powerpoint/2010/main" val="36957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Iberia Before 1492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Baskerville Old Face" pitchFamily="18" charset="0"/>
              </a:rPr>
              <a:t>Heavily urban; nobles on rural estates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Political centralization; top-down administration via </a:t>
            </a:r>
            <a:r>
              <a:rPr lang="en-US" dirty="0" smtClean="0">
                <a:latin typeface="Baskerville Old Face" pitchFamily="18" charset="0"/>
              </a:rPr>
              <a:t>bureaucrats</a:t>
            </a:r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r>
              <a:rPr lang="en-US" dirty="0" err="1" smtClean="0">
                <a:latin typeface="Baskerville Old Face" pitchFamily="18" charset="0"/>
              </a:rPr>
              <a:t>Patriarchical</a:t>
            </a:r>
            <a:endParaRPr lang="en-US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Tradition of slavery and </a:t>
            </a:r>
            <a:r>
              <a:rPr lang="en-US" dirty="0" smtClean="0">
                <a:latin typeface="Baskerville Old Face" pitchFamily="18" charset="0"/>
              </a:rPr>
              <a:t>plantations (close to Africa)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commercial agriculture in east Atlantic islands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Strong merchant class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Tradition of racial &amp; religious divisions (Moors)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Dedicated to eliminating those </a:t>
            </a:r>
            <a:r>
              <a:rPr lang="en-US" dirty="0" smtClean="0">
                <a:latin typeface="Baskerville Old Face" pitchFamily="18" charset="0"/>
              </a:rPr>
              <a:t>divisions</a:t>
            </a:r>
          </a:p>
          <a:p>
            <a:pPr lvl="2"/>
            <a:r>
              <a:rPr lang="en-US" dirty="0" smtClean="0">
                <a:latin typeface="Baskerville Old Face" pitchFamily="18" charset="0"/>
              </a:rPr>
              <a:t>Military tradition</a:t>
            </a:r>
            <a:endParaRPr lang="en-US" dirty="0" smtClean="0">
              <a:latin typeface="Baskerville Old Face" pitchFamily="18" charset="0"/>
            </a:endParaRPr>
          </a:p>
          <a:p>
            <a:pPr lvl="2"/>
            <a:r>
              <a:rPr lang="en-US" dirty="0" smtClean="0">
                <a:latin typeface="Baskerville Old Face" pitchFamily="18" charset="0"/>
              </a:rPr>
              <a:t>Moors expelled in…1492.</a:t>
            </a:r>
          </a:p>
          <a:p>
            <a:pPr lvl="2"/>
            <a:r>
              <a:rPr lang="en-US" dirty="0" smtClean="0">
                <a:latin typeface="Baskerville Old Face" pitchFamily="18" charset="0"/>
              </a:rPr>
              <a:t>Jews told to convert, to leave, or</a:t>
            </a:r>
            <a:r>
              <a:rPr lang="en-US" dirty="0" smtClean="0">
                <a:latin typeface="Baskerville Old Face" pitchFamily="18" charset="0"/>
              </a:rPr>
              <a:t>... (Up to 200,000 Jews and others leave)</a:t>
            </a:r>
            <a:endParaRPr lang="en-US" dirty="0" smtClean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</a:rPr>
              <a:t>Close ties to 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1918419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Brazil’s Economy Tanks, and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Competition from other countries</a:t>
            </a:r>
          </a:p>
          <a:p>
            <a:pPr lvl="1"/>
            <a:r>
              <a:rPr lang="en-US" dirty="0" smtClean="0"/>
              <a:t>Lowers sugar prices</a:t>
            </a:r>
          </a:p>
          <a:p>
            <a:pPr lvl="1"/>
            <a:r>
              <a:rPr lang="en-US" dirty="0" smtClean="0"/>
              <a:t>Raises slave prices</a:t>
            </a:r>
          </a:p>
          <a:p>
            <a:endParaRPr lang="en-US" dirty="0"/>
          </a:p>
          <a:p>
            <a:r>
              <a:rPr lang="en-US" dirty="0" smtClean="0"/>
              <a:t>Discovery of gold revives Brazil’s economy</a:t>
            </a:r>
          </a:p>
          <a:p>
            <a:pPr lvl="1"/>
            <a:r>
              <a:rPr lang="en-US" dirty="0" smtClean="0"/>
              <a:t>Gold rush to the interior</a:t>
            </a:r>
          </a:p>
          <a:p>
            <a:pPr lvl="1"/>
            <a:r>
              <a:rPr lang="en-US" dirty="0" smtClean="0"/>
              <a:t>Rise of Rio de Janeiro</a:t>
            </a:r>
          </a:p>
          <a:p>
            <a:endParaRPr lang="en-US" dirty="0"/>
          </a:p>
          <a:p>
            <a:r>
              <a:rPr lang="en-US" dirty="0" smtClean="0"/>
              <a:t>Portugal, like Spain, does not use the new wealth productively</a:t>
            </a:r>
          </a:p>
          <a:p>
            <a:pPr lvl="1"/>
            <a:r>
              <a:rPr lang="en-US" dirty="0" smtClean="0"/>
              <a:t>It doesn’t use it as capital to fund new industries</a:t>
            </a:r>
          </a:p>
          <a:p>
            <a:pPr lvl="1"/>
            <a:r>
              <a:rPr lang="en-US" dirty="0" smtClean="0"/>
              <a:t>It spends it manufactured goods and debts</a:t>
            </a:r>
          </a:p>
        </p:txBody>
      </p:sp>
    </p:spTree>
    <p:extLst>
      <p:ext uri="{BB962C8B-B14F-4D97-AF65-F5344CB8AC3E}">
        <p14:creationId xmlns:p14="http://schemas.microsoft.com/office/powerpoint/2010/main" val="13087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this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Spanish and Portuguese New World Economies</a:t>
            </a:r>
          </a:p>
          <a:p>
            <a:pPr lvl="1"/>
            <a:r>
              <a:rPr lang="en-US" dirty="0" smtClean="0"/>
              <a:t>Extraction based; production limited to raw materials</a:t>
            </a:r>
          </a:p>
          <a:p>
            <a:pPr lvl="1"/>
            <a:r>
              <a:rPr lang="en-US" dirty="0" smtClean="0"/>
              <a:t>Slave based</a:t>
            </a:r>
          </a:p>
          <a:p>
            <a:pPr lvl="1"/>
            <a:r>
              <a:rPr lang="en-US" dirty="0" smtClean="0"/>
              <a:t>Designed to benefit the fatherland and its cronies in the New World</a:t>
            </a:r>
          </a:p>
          <a:p>
            <a:pPr lvl="1"/>
            <a:r>
              <a:rPr lang="en-US" dirty="0" smtClean="0"/>
              <a:t>Go figure there will be many with axes to grind</a:t>
            </a:r>
          </a:p>
        </p:txBody>
      </p:sp>
    </p:spTree>
    <p:extLst>
      <p:ext uri="{BB962C8B-B14F-4D97-AF65-F5344CB8AC3E}">
        <p14:creationId xmlns:p14="http://schemas.microsoft.com/office/powerpoint/2010/main" val="370748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Strata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Multi-racial</a:t>
            </a:r>
          </a:p>
          <a:p>
            <a:pPr lvl="1"/>
            <a:r>
              <a:rPr lang="en-US" dirty="0" smtClean="0"/>
              <a:t>Iberian</a:t>
            </a:r>
          </a:p>
          <a:p>
            <a:pPr lvl="1"/>
            <a:r>
              <a:rPr lang="en-US" dirty="0" smtClean="0"/>
              <a:t>Mixed (</a:t>
            </a:r>
            <a:r>
              <a:rPr lang="en-US" dirty="0" err="1" smtClean="0"/>
              <a:t>Castas</a:t>
            </a:r>
            <a:r>
              <a:rPr lang="en-US" dirty="0" smtClean="0"/>
              <a:t>: Mestizos y </a:t>
            </a:r>
            <a:r>
              <a:rPr lang="en-US" dirty="0" err="1" smtClean="0"/>
              <a:t>Mullatos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Indian and African</a:t>
            </a:r>
          </a:p>
          <a:p>
            <a:endParaRPr lang="en-US" dirty="0"/>
          </a:p>
          <a:p>
            <a:r>
              <a:rPr lang="en-US" dirty="0" smtClean="0"/>
              <a:t>Society of </a:t>
            </a:r>
            <a:r>
              <a:rPr lang="en-US" dirty="0" err="1" smtClean="0"/>
              <a:t>Castas</a:t>
            </a:r>
            <a:endParaRPr lang="en-US" dirty="0" smtClean="0"/>
          </a:p>
          <a:p>
            <a:pPr lvl="1"/>
            <a:r>
              <a:rPr lang="en-US" dirty="0" err="1" smtClean="0"/>
              <a:t>Peninsulares</a:t>
            </a:r>
            <a:r>
              <a:rPr lang="en-US" dirty="0" smtClean="0"/>
              <a:t> (power, wealth, prestige)</a:t>
            </a:r>
          </a:p>
          <a:p>
            <a:pPr lvl="1"/>
            <a:r>
              <a:rPr lang="en-US" dirty="0" smtClean="0"/>
              <a:t>Creoles (limited power, wealth, prestige)</a:t>
            </a:r>
          </a:p>
          <a:p>
            <a:pPr lvl="1"/>
            <a:r>
              <a:rPr lang="en-US" dirty="0" err="1" smtClean="0"/>
              <a:t>Castas</a:t>
            </a:r>
            <a:r>
              <a:rPr lang="en-US" dirty="0" smtClean="0"/>
              <a:t> (little power, wealth, prestige)</a:t>
            </a:r>
          </a:p>
          <a:p>
            <a:pPr lvl="1"/>
            <a:r>
              <a:rPr lang="en-US" dirty="0" smtClean="0"/>
              <a:t>Indian and African (no power, wealth, prestige)</a:t>
            </a:r>
          </a:p>
          <a:p>
            <a:pPr lvl="1"/>
            <a:endParaRPr lang="en-US" dirty="0"/>
          </a:p>
          <a:p>
            <a:r>
              <a:rPr lang="en-US" dirty="0" smtClean="0"/>
              <a:t>Much stronger </a:t>
            </a:r>
            <a:r>
              <a:rPr lang="en-US" dirty="0" err="1" smtClean="0"/>
              <a:t>patriarchical</a:t>
            </a:r>
            <a:r>
              <a:rPr lang="en-US" dirty="0" smtClean="0"/>
              <a:t> mores.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Too little, too late</a:t>
            </a:r>
          </a:p>
          <a:p>
            <a:endParaRPr lang="en-US" dirty="0"/>
          </a:p>
          <a:p>
            <a:r>
              <a:rPr lang="en-US" dirty="0" smtClean="0"/>
              <a:t>Some encouraged by the enlightenment; more just political pragmatism</a:t>
            </a:r>
          </a:p>
          <a:p>
            <a:pPr lvl="1"/>
            <a:r>
              <a:rPr lang="en-US" dirty="0" smtClean="0"/>
              <a:t>Bourbon Reforms: fiscal, administrative, &amp; military</a:t>
            </a:r>
          </a:p>
          <a:p>
            <a:pPr lvl="2"/>
            <a:r>
              <a:rPr lang="en-US" dirty="0" smtClean="0"/>
              <a:t>Desire for “rational, planned government”</a:t>
            </a:r>
          </a:p>
          <a:p>
            <a:pPr lvl="2"/>
            <a:r>
              <a:rPr lang="en-US" dirty="0" smtClean="0"/>
              <a:t>Expel Jesuits</a:t>
            </a:r>
          </a:p>
          <a:p>
            <a:pPr lvl="2"/>
            <a:r>
              <a:rPr lang="en-US" dirty="0" smtClean="0"/>
              <a:t>Less trade restrictions (will damage local industries—comparative advantage!)</a:t>
            </a:r>
          </a:p>
          <a:p>
            <a:pPr lvl="2"/>
            <a:r>
              <a:rPr lang="en-US" dirty="0" smtClean="0"/>
              <a:t>Two new Viceroyalties</a:t>
            </a:r>
          </a:p>
          <a:p>
            <a:pPr lvl="2"/>
            <a:r>
              <a:rPr lang="en-US" dirty="0" smtClean="0"/>
              <a:t>Creoles removed from high bureaucratic positions</a:t>
            </a:r>
          </a:p>
          <a:p>
            <a:pPr lvl="2"/>
            <a:r>
              <a:rPr lang="en-US" dirty="0" smtClean="0"/>
              <a:t>Intendancy system</a:t>
            </a:r>
          </a:p>
          <a:p>
            <a:pPr lvl="2"/>
            <a:r>
              <a:rPr lang="en-US" dirty="0" smtClean="0"/>
              <a:t>State monopolies and new regions open for development by them</a:t>
            </a:r>
          </a:p>
          <a:p>
            <a:pPr lvl="2"/>
            <a:r>
              <a:rPr lang="en-US" dirty="0" smtClean="0"/>
              <a:t>NOTICE WHICH ONES PLANT SEEDS FOR FUTURE CONFLICT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Pombal’s</a:t>
            </a:r>
            <a:r>
              <a:rPr lang="en-US" dirty="0" smtClean="0"/>
              <a:t>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lessen dependency on England</a:t>
            </a:r>
          </a:p>
          <a:p>
            <a:r>
              <a:rPr lang="en-US" dirty="0" smtClean="0"/>
              <a:t>Keep gold in Portuguese hands</a:t>
            </a:r>
          </a:p>
          <a:p>
            <a:r>
              <a:rPr lang="en-US" dirty="0" smtClean="0"/>
              <a:t>Authoritarian in nature</a:t>
            </a:r>
          </a:p>
          <a:p>
            <a:pPr lvl="1"/>
            <a:r>
              <a:rPr lang="en-US" dirty="0" smtClean="0"/>
              <a:t>Jesuits expelled</a:t>
            </a:r>
            <a:r>
              <a:rPr lang="en-US" dirty="0"/>
              <a:t> </a:t>
            </a:r>
            <a:r>
              <a:rPr lang="en-US" dirty="0" smtClean="0"/>
              <a:t>(why?)</a:t>
            </a:r>
          </a:p>
          <a:p>
            <a:pPr lvl="1"/>
            <a:r>
              <a:rPr lang="en-US" dirty="0" smtClean="0"/>
              <a:t>Stricter administration to fight corruption (yeah)</a:t>
            </a:r>
          </a:p>
          <a:p>
            <a:pPr lvl="1"/>
            <a:r>
              <a:rPr lang="en-US" dirty="0" smtClean="0"/>
              <a:t>Monopolies formed to stimulate agriculture</a:t>
            </a:r>
          </a:p>
          <a:p>
            <a:pPr lvl="1"/>
            <a:r>
              <a:rPr lang="en-US" dirty="0" smtClean="0"/>
              <a:t>Abolition of slavery in Portugal (but not Brazil?)</a:t>
            </a:r>
          </a:p>
          <a:p>
            <a:pPr lvl="1"/>
            <a:r>
              <a:rPr lang="en-US" dirty="0" smtClean="0"/>
              <a:t>Encouraged mixed marriages (why?)</a:t>
            </a:r>
          </a:p>
        </p:txBody>
      </p:sp>
    </p:spTree>
    <p:extLst>
      <p:ext uri="{BB962C8B-B14F-4D97-AF65-F5344CB8AC3E}">
        <p14:creationId xmlns:p14="http://schemas.microsoft.com/office/powerpoint/2010/main" val="9947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Reaction and Revolt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Comunero</a:t>
            </a:r>
            <a:r>
              <a:rPr lang="en-US" dirty="0" smtClean="0"/>
              <a:t> Revolt (New Granada)</a:t>
            </a:r>
          </a:p>
          <a:p>
            <a:endParaRPr lang="en-US" dirty="0"/>
          </a:p>
          <a:p>
            <a:r>
              <a:rPr lang="en-US" dirty="0" smtClean="0"/>
              <a:t>Tupac </a:t>
            </a:r>
            <a:r>
              <a:rPr lang="en-US" dirty="0" err="1" smtClean="0"/>
              <a:t>Amaru</a:t>
            </a:r>
            <a:r>
              <a:rPr lang="en-US" dirty="0" smtClean="0"/>
              <a:t> Rising (Peru)</a:t>
            </a:r>
          </a:p>
          <a:p>
            <a:endParaRPr lang="en-US" dirty="0" smtClean="0"/>
          </a:p>
          <a:p>
            <a:r>
              <a:rPr lang="en-US" dirty="0" smtClean="0"/>
              <a:t>Not much in Brazil</a:t>
            </a:r>
          </a:p>
          <a:p>
            <a:endParaRPr lang="en-US" dirty="0" smtClean="0"/>
          </a:p>
          <a:p>
            <a:r>
              <a:rPr lang="en-US" dirty="0" smtClean="0"/>
              <a:t>Product of anger over imperial practices</a:t>
            </a:r>
          </a:p>
          <a:p>
            <a:endParaRPr lang="en-US" dirty="0" smtClean="0"/>
          </a:p>
          <a:p>
            <a:r>
              <a:rPr lang="en-US" dirty="0" smtClean="0"/>
              <a:t>Sharp social stratification delayed successful revolts until Spain and Portugal were too weak to deal with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Alike but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Iberian colonies v. British colonies</a:t>
            </a:r>
          </a:p>
          <a:p>
            <a:pPr lvl="1"/>
            <a:r>
              <a:rPr lang="en-US" dirty="0" smtClean="0"/>
              <a:t>Social strata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Demography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Resistance and revolt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572000" y="2286000"/>
            <a:ext cx="609600" cy="35052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799" y="3772708"/>
            <a:ext cx="247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what I did there?</a:t>
            </a:r>
          </a:p>
          <a:p>
            <a:r>
              <a:rPr lang="en-US" dirty="0" smtClean="0"/>
              <a:t>It’s a S.C.R.I.P.T.E.D….E.R.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0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AbD</a:t>
            </a:r>
            <a:r>
              <a:rPr lang="en-US" dirty="0" smtClean="0"/>
              <a:t>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Russian conquest of Siberia</a:t>
            </a:r>
          </a:p>
          <a:p>
            <a:endParaRPr lang="en-US" dirty="0" smtClean="0"/>
          </a:p>
          <a:p>
            <a:r>
              <a:rPr lang="en-US" dirty="0" smtClean="0"/>
              <a:t>Russian policy in Eastern Europe</a:t>
            </a:r>
          </a:p>
          <a:p>
            <a:endParaRPr lang="en-US" dirty="0" smtClean="0"/>
          </a:p>
          <a:p>
            <a:r>
              <a:rPr lang="en-US" dirty="0" smtClean="0"/>
              <a:t>Canadian conquest of…</a:t>
            </a:r>
            <a:r>
              <a:rPr lang="en-US" dirty="0" err="1" smtClean="0"/>
              <a:t>nevermind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what ways did Indian culture survive the devastation of conquest?</a:t>
            </a:r>
          </a:p>
          <a:p>
            <a:endParaRPr lang="en-US" dirty="0"/>
          </a:p>
          <a:p>
            <a:r>
              <a:rPr lang="en-US" dirty="0" smtClean="0"/>
              <a:t>How is modern-day Latin America a product of its colonial roots?</a:t>
            </a:r>
          </a:p>
          <a:p>
            <a:endParaRPr lang="en-US" dirty="0"/>
          </a:p>
          <a:p>
            <a:r>
              <a:rPr lang="en-US" dirty="0" smtClean="0"/>
              <a:t>What are the primary weaknesses of exploitative economies?</a:t>
            </a:r>
          </a:p>
          <a:p>
            <a:endParaRPr lang="en-US" dirty="0"/>
          </a:p>
          <a:p>
            <a:r>
              <a:rPr lang="en-US" dirty="0" smtClean="0"/>
              <a:t>How was Latin American civilization both distinct from the West but related to it?</a:t>
            </a:r>
          </a:p>
          <a:p>
            <a:endParaRPr lang="en-US" dirty="0"/>
          </a:p>
          <a:p>
            <a:r>
              <a:rPr lang="en-US" dirty="0" smtClean="0"/>
              <a:t>How was the Latin American economy particularly vulnerable to outside factors?</a:t>
            </a:r>
          </a:p>
          <a:p>
            <a:endParaRPr lang="en-US" dirty="0"/>
          </a:p>
          <a:p>
            <a:r>
              <a:rPr lang="en-US" dirty="0" smtClean="0"/>
              <a:t>Why all the racism? Was it just hatred, or was it functional?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6" y="1447800"/>
            <a:ext cx="7501794" cy="4808843"/>
          </a:xfrm>
        </p:spPr>
      </p:pic>
    </p:spTree>
    <p:extLst>
      <p:ext uri="{BB962C8B-B14F-4D97-AF65-F5344CB8AC3E}">
        <p14:creationId xmlns:p14="http://schemas.microsoft.com/office/powerpoint/2010/main" val="11541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Connections to Latin America,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Baskerville Old Face" pitchFamily="18" charset="0"/>
              </a:rPr>
              <a:t>Latin American urban centers…anyone</a:t>
            </a:r>
            <a:r>
              <a:rPr lang="en-US" dirty="0" smtClean="0">
                <a:latin typeface="Baskerville Old Face" pitchFamily="18" charset="0"/>
              </a:rPr>
              <a:t>?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Roman models and rational town planning ideas!</a:t>
            </a:r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Top-down bureaucratic </a:t>
            </a:r>
            <a:r>
              <a:rPr lang="en-US" dirty="0" err="1" smtClean="0">
                <a:latin typeface="Baskerville Old Face" pitchFamily="18" charset="0"/>
              </a:rPr>
              <a:t>adminstration</a:t>
            </a:r>
            <a:r>
              <a:rPr lang="en-US" dirty="0" smtClean="0">
                <a:latin typeface="Baskerville Old Face" pitchFamily="18" charset="0"/>
              </a:rPr>
              <a:t>…anyone?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Strong </a:t>
            </a:r>
            <a:r>
              <a:rPr lang="en-US" dirty="0" err="1" smtClean="0">
                <a:latin typeface="Baskerville Old Face" pitchFamily="18" charset="0"/>
              </a:rPr>
              <a:t>patriarchical</a:t>
            </a:r>
            <a:r>
              <a:rPr lang="en-US" dirty="0" smtClean="0">
                <a:latin typeface="Baskerville Old Face" pitchFamily="18" charset="0"/>
              </a:rPr>
              <a:t> structures: machismo…anyone?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Ahem, slavery and plantations…anyone?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Racial divisions…</a:t>
            </a:r>
            <a:r>
              <a:rPr lang="en-US" dirty="0" err="1" smtClean="0">
                <a:latin typeface="Baskerville Old Face" pitchFamily="18" charset="0"/>
              </a:rPr>
              <a:t>Sociedad</a:t>
            </a:r>
            <a:r>
              <a:rPr lang="en-US" dirty="0" smtClean="0">
                <a:latin typeface="Baskerville Old Face" pitchFamily="18" charset="0"/>
              </a:rPr>
              <a:t> de </a:t>
            </a:r>
            <a:r>
              <a:rPr lang="en-US" dirty="0" err="1" smtClean="0">
                <a:latin typeface="Baskerville Old Face" pitchFamily="18" charset="0"/>
              </a:rPr>
              <a:t>las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 err="1" smtClean="0">
                <a:latin typeface="Baskerville Old Face" pitchFamily="18" charset="0"/>
              </a:rPr>
              <a:t>Castas</a:t>
            </a:r>
            <a:r>
              <a:rPr lang="en-US" dirty="0" smtClean="0">
                <a:latin typeface="Baskerville Old Face" pitchFamily="18" charset="0"/>
              </a:rPr>
              <a:t>…anyone?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Jesuit missions…anyone?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4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197130" cy="5364010"/>
          </a:xfrm>
        </p:spPr>
      </p:pic>
    </p:spTree>
    <p:extLst>
      <p:ext uri="{BB962C8B-B14F-4D97-AF65-F5344CB8AC3E}">
        <p14:creationId xmlns:p14="http://schemas.microsoft.com/office/powerpoint/2010/main" val="40076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Map… Really?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56366"/>
            <a:ext cx="4191000" cy="5393634"/>
          </a:xfrm>
        </p:spPr>
      </p:pic>
    </p:spTree>
    <p:extLst>
      <p:ext uri="{BB962C8B-B14F-4D97-AF65-F5344CB8AC3E}">
        <p14:creationId xmlns:p14="http://schemas.microsoft.com/office/powerpoint/2010/main" val="27578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Modern-Day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90888"/>
            <a:ext cx="7162799" cy="5665124"/>
          </a:xfrm>
        </p:spPr>
      </p:pic>
    </p:spTree>
    <p:extLst>
      <p:ext uri="{BB962C8B-B14F-4D97-AF65-F5344CB8AC3E}">
        <p14:creationId xmlns:p14="http://schemas.microsoft.com/office/powerpoint/2010/main" val="3693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781"/>
          <a:stretch>
            <a:fillRect/>
          </a:stretch>
        </p:blipFill>
        <p:spPr>
          <a:xfrm>
            <a:off x="533400" y="457200"/>
            <a:ext cx="8026400" cy="6019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28575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3762970"/>
            <a:ext cx="3318922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SMALLPOX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Smallpox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61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Mexico City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19212"/>
          <a:stretch/>
        </p:blipFill>
        <p:spPr>
          <a:xfrm>
            <a:off x="1143000" y="533400"/>
            <a:ext cx="722376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Notice the grid?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Architecture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Colonial Street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43160"/>
            <a:ext cx="5486400" cy="36540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Beagle!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6854"/>
            <a:ext cx="6477000" cy="5294948"/>
          </a:xfrm>
        </p:spPr>
      </p:pic>
    </p:spTree>
    <p:extLst>
      <p:ext uri="{BB962C8B-B14F-4D97-AF65-F5344CB8AC3E}">
        <p14:creationId xmlns:p14="http://schemas.microsoft.com/office/powerpoint/2010/main" val="39571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Conquest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Spain starts in </a:t>
            </a:r>
            <a:r>
              <a:rPr lang="en-US" dirty="0" smtClean="0">
                <a:latin typeface="Baskerville Old Face" pitchFamily="18" charset="0"/>
              </a:rPr>
              <a:t>Caribbean (a “testing ground”)</a:t>
            </a:r>
            <a:endParaRPr lang="en-US" dirty="0" smtClean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Major conquests in Mexico and Peru</a:t>
            </a:r>
          </a:p>
          <a:p>
            <a:endParaRPr lang="en-US" dirty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Portugal in Brazil</a:t>
            </a:r>
          </a:p>
        </p:txBody>
      </p:sp>
    </p:spTree>
    <p:extLst>
      <p:ext uri="{BB962C8B-B14F-4D97-AF65-F5344CB8AC3E}">
        <p14:creationId xmlns:p14="http://schemas.microsoft.com/office/powerpoint/2010/main" val="88433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Whence They Came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Conquistadors promised a share in spoils</a:t>
            </a:r>
          </a:p>
          <a:p>
            <a:endParaRPr lang="en-US" dirty="0"/>
          </a:p>
          <a:p>
            <a:r>
              <a:rPr lang="en-US" dirty="0" smtClean="0"/>
              <a:t>Many second sons and petty nobles</a:t>
            </a:r>
          </a:p>
          <a:p>
            <a:endParaRPr lang="en-US" dirty="0"/>
          </a:p>
          <a:p>
            <a:r>
              <a:rPr lang="en-US" dirty="0" smtClean="0"/>
              <a:t>Most not professional soldiers</a:t>
            </a:r>
          </a:p>
          <a:p>
            <a:endParaRPr lang="en-US" dirty="0"/>
          </a:p>
          <a:p>
            <a:r>
              <a:rPr lang="en-US" dirty="0" smtClean="0"/>
              <a:t>Desire to become a new nobility in a new world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3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of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Landfall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Alliances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Subjugation by Four “</a:t>
            </a:r>
            <a:r>
              <a:rPr lang="en-US" dirty="0" err="1" smtClean="0"/>
              <a:t>Esses</a:t>
            </a:r>
            <a:r>
              <a:rPr lang="en-US" dirty="0" smtClean="0"/>
              <a:t>”: strategy, steel, steeds, smallpox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Enslavement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*By 1570: 192 Spanish urban settlements in the New World!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9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and Moral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Conversion of Indians necessary, but does conversion justify conquest and exploitation?</a:t>
            </a:r>
          </a:p>
          <a:p>
            <a:endParaRPr lang="en-US" dirty="0"/>
          </a:p>
          <a:p>
            <a:r>
              <a:rPr lang="en-US" dirty="0" smtClean="0"/>
              <a:t>Are Indians fully human, or are they meant to serve Europeans?</a:t>
            </a:r>
          </a:p>
          <a:p>
            <a:endParaRPr lang="en-US" dirty="0"/>
          </a:p>
          <a:p>
            <a:r>
              <a:rPr lang="en-US" dirty="0" smtClean="0"/>
              <a:t>1550, Spanish king calls for a commission.</a:t>
            </a:r>
          </a:p>
          <a:p>
            <a:pPr lvl="1"/>
            <a:r>
              <a:rPr lang="en-US" dirty="0" err="1" smtClean="0"/>
              <a:t>Bartolome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Casas argues for civil rights</a:t>
            </a:r>
          </a:p>
          <a:p>
            <a:pPr lvl="1"/>
            <a:r>
              <a:rPr lang="en-US" dirty="0" smtClean="0"/>
              <a:t>Decision to moderate worst abuses comes too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Became of the Native Folk?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Demographic catastrophe</a:t>
            </a:r>
          </a:p>
          <a:p>
            <a:endParaRPr lang="en-US" dirty="0"/>
          </a:p>
          <a:p>
            <a:r>
              <a:rPr lang="en-US" dirty="0" smtClean="0"/>
              <a:t>Lands seized; Indians gathered in pueblos (towns) or missions</a:t>
            </a:r>
          </a:p>
          <a:p>
            <a:endParaRPr lang="en-US" dirty="0"/>
          </a:p>
          <a:p>
            <a:r>
              <a:rPr lang="en-US" dirty="0" smtClean="0"/>
              <a:t>Native social structures nearly disappear</a:t>
            </a:r>
          </a:p>
          <a:p>
            <a:pPr lvl="1"/>
            <a:r>
              <a:rPr lang="en-US" dirty="0" smtClean="0"/>
              <a:t>Certain structures run by traditional native nobility survive to ensure taxation and labor supply</a:t>
            </a:r>
          </a:p>
          <a:p>
            <a:pPr lvl="2"/>
            <a:r>
              <a:rPr lang="en-US" dirty="0" smtClean="0"/>
              <a:t>They answer directly to Spanish authority.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Slavery officially abolished by mid 16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Except during warfare</a:t>
            </a:r>
          </a:p>
          <a:p>
            <a:pPr lvl="1"/>
            <a:r>
              <a:rPr lang="en-US" dirty="0" smtClean="0"/>
              <a:t>Simply modified to the </a:t>
            </a:r>
            <a:r>
              <a:rPr lang="en-US" dirty="0" err="1" smtClean="0"/>
              <a:t>encomiendas</a:t>
            </a:r>
            <a:r>
              <a:rPr lang="en-US" dirty="0" smtClean="0"/>
              <a:t> system</a:t>
            </a:r>
          </a:p>
          <a:p>
            <a:endParaRPr lang="en-US" dirty="0"/>
          </a:p>
          <a:p>
            <a:r>
              <a:rPr lang="en-US" dirty="0" smtClean="0"/>
              <a:t>An interesting syncretism with Spanish culture preserves some elements of Native culture.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5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Encomiendas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Worse than U.S. chattel slavery and Russian serfdom</a:t>
            </a:r>
          </a:p>
          <a:p>
            <a:endParaRPr lang="en-US" dirty="0" smtClean="0"/>
          </a:p>
          <a:p>
            <a:r>
              <a:rPr lang="en-US" dirty="0" smtClean="0"/>
              <a:t>Grants of lands and Native workers</a:t>
            </a:r>
          </a:p>
          <a:p>
            <a:endParaRPr lang="en-US" dirty="0" smtClean="0"/>
          </a:p>
          <a:p>
            <a:r>
              <a:rPr lang="en-US" dirty="0" smtClean="0"/>
              <a:t>Leads to further population decline</a:t>
            </a:r>
          </a:p>
          <a:p>
            <a:endParaRPr lang="en-US" dirty="0" smtClean="0"/>
          </a:p>
          <a:p>
            <a:r>
              <a:rPr lang="en-US" dirty="0" err="1" smtClean="0"/>
              <a:t>Encomenderos</a:t>
            </a:r>
            <a:r>
              <a:rPr lang="en-US" dirty="0" smtClean="0"/>
              <a:t> become too powerful; crown seeks to reform; land but not labor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1281</Words>
  <Application>Microsoft Office PowerPoint</Application>
  <PresentationFormat>On-screen Show (4:3)</PresentationFormat>
  <Paragraphs>305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Early Latin America</vt:lpstr>
      <vt:lpstr>Iberia Before 1492</vt:lpstr>
      <vt:lpstr>Connections to Latin America, </vt:lpstr>
      <vt:lpstr>Conquest</vt:lpstr>
      <vt:lpstr>From Whence They Came and Why</vt:lpstr>
      <vt:lpstr>Pattern of Conquest</vt:lpstr>
      <vt:lpstr>Philosophical and Moral Issues</vt:lpstr>
      <vt:lpstr>What Became of the Native Folk?</vt:lpstr>
      <vt:lpstr>Encomiendas</vt:lpstr>
      <vt:lpstr>The Columbian Exchange</vt:lpstr>
      <vt:lpstr>Latin American Economies</vt:lpstr>
      <vt:lpstr>Precious Metals</vt:lpstr>
      <vt:lpstr>So Which Metals Were Most Vital?</vt:lpstr>
      <vt:lpstr>Industries and Commerce</vt:lpstr>
      <vt:lpstr>Haciendas</vt:lpstr>
      <vt:lpstr>Latin American Governance</vt:lpstr>
      <vt:lpstr>Role of the Church</vt:lpstr>
      <vt:lpstr>Why Was Brazil Special?</vt:lpstr>
      <vt:lpstr>Brazil, Sugar, and Slavery (cont.)</vt:lpstr>
      <vt:lpstr>Brazil’s Economy Tanks, and Then…</vt:lpstr>
      <vt:lpstr>Keep this in Mind</vt:lpstr>
      <vt:lpstr>Social Strata in Latin America</vt:lpstr>
      <vt:lpstr>Reform Attempts</vt:lpstr>
      <vt:lpstr>Pombal’s Reforms</vt:lpstr>
      <vt:lpstr>Colonial Reaction and Revolt</vt:lpstr>
      <vt:lpstr>Alike but Different</vt:lpstr>
      <vt:lpstr>Other AbD Considerations</vt:lpstr>
      <vt:lpstr>Important Questions</vt:lpstr>
      <vt:lpstr>A Map</vt:lpstr>
      <vt:lpstr>Another Map</vt:lpstr>
      <vt:lpstr>Another Map… Really?</vt:lpstr>
      <vt:lpstr>Modern-Day Map</vt:lpstr>
      <vt:lpstr>PowerPoint Presentation</vt:lpstr>
      <vt:lpstr>Smallpox</vt:lpstr>
      <vt:lpstr>Colonial Mexico City</vt:lpstr>
      <vt:lpstr>Colonial Architecture</vt:lpstr>
      <vt:lpstr>Colonial Street</vt:lpstr>
      <vt:lpstr>Architecture</vt:lpstr>
      <vt:lpstr>Beagle!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support</dc:creator>
  <cp:lastModifiedBy>support</cp:lastModifiedBy>
  <cp:revision>23</cp:revision>
  <dcterms:created xsi:type="dcterms:W3CDTF">2012-10-12T15:08:30Z</dcterms:created>
  <dcterms:modified xsi:type="dcterms:W3CDTF">2012-10-16T12:04:19Z</dcterms:modified>
</cp:coreProperties>
</file>