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49" r:id="rId2"/>
  </p:sldMasterIdLst>
  <p:notesMasterIdLst>
    <p:notesMasterId r:id="rId43"/>
  </p:notesMasterIdLst>
  <p:sldIdLst>
    <p:sldId id="256" r:id="rId3"/>
    <p:sldId id="257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2" r:id="rId31"/>
    <p:sldId id="285" r:id="rId32"/>
    <p:sldId id="286" r:id="rId33"/>
    <p:sldId id="287" r:id="rId34"/>
    <p:sldId id="288" r:id="rId35"/>
    <p:sldId id="289" r:id="rId36"/>
    <p:sldId id="294" r:id="rId37"/>
    <p:sldId id="290" r:id="rId38"/>
    <p:sldId id="291" r:id="rId39"/>
    <p:sldId id="292" r:id="rId40"/>
    <p:sldId id="293" r:id="rId41"/>
    <p:sldId id="295" r:id="rId42"/>
  </p:sldIdLst>
  <p:sldSz cx="13004800" cy="9753600"/>
  <p:notesSz cx="6954838" cy="9240838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3429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6858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0287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371600" algn="ctr" defTabSz="584200" rtl="0" fontAlgn="base" hangingPunct="0">
      <a:spcBef>
        <a:spcPct val="0"/>
      </a:spcBef>
      <a:spcAft>
        <a:spcPct val="0"/>
      </a:spcAft>
      <a:defRPr sz="42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68" y="-9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68400" y="693738"/>
            <a:ext cx="4618038" cy="3463925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27312" y="4389398"/>
            <a:ext cx="5100215" cy="4158377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Noteworthy Bold" charset="0"/>
              </a:rPr>
              <a:t>Click to edit Master text styles</a:t>
            </a:r>
          </a:p>
          <a:p>
            <a:pPr lvl="1"/>
            <a:r>
              <a:rPr lang="en-US" smtClean="0">
                <a:sym typeface="Noteworthy Bold" charset="0"/>
              </a:rPr>
              <a:t>Second level</a:t>
            </a:r>
          </a:p>
          <a:p>
            <a:pPr lvl="2"/>
            <a:r>
              <a:rPr lang="en-US" smtClean="0">
                <a:sym typeface="Noteworthy Bold" charset="0"/>
              </a:rPr>
              <a:t>Third level</a:t>
            </a:r>
          </a:p>
          <a:p>
            <a:pPr lvl="3"/>
            <a:r>
              <a:rPr lang="en-US" smtClean="0">
                <a:sym typeface="Noteworthy Bold" charset="0"/>
              </a:rPr>
              <a:t>Fourth level</a:t>
            </a:r>
          </a:p>
          <a:p>
            <a:pPr lvl="4"/>
            <a:r>
              <a:rPr lang="en-US" smtClean="0">
                <a:sym typeface="Noteworthy Bold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2178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1pPr>
    <a:lvl2pPr marL="3429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2pPr>
    <a:lvl3pPr marL="6858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3pPr>
    <a:lvl4pPr marL="10287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4pPr>
    <a:lvl5pPr marL="1371600" algn="l" defTabSz="457200" rtl="0" fontAlgn="base" hangingPunct="0">
      <a:lnSpc>
        <a:spcPts val="3500"/>
      </a:lnSpc>
      <a:spcBef>
        <a:spcPct val="0"/>
      </a:spcBef>
      <a:spcAft>
        <a:spcPct val="0"/>
      </a:spcAft>
      <a:defRPr sz="2400" kern="1200">
        <a:solidFill>
          <a:srgbClr val="572E2D"/>
        </a:solidFill>
        <a:latin typeface="Noteworthy Bold" charset="0"/>
        <a:ea typeface="Noteworthy Bold" charset="0"/>
        <a:cs typeface="Noteworthy Bold" charset="0"/>
        <a:sym typeface="Noteworthy Bold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French and Spanish invasions cut down on political independence; eclipsed</a:t>
            </a:r>
            <a:r>
              <a:rPr lang="en-US" baseline="0" dirty="0" smtClean="0"/>
              <a:t> by rising nation-states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191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Pieta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39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Raphael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934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Raphael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75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Rembrandt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73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Rembrandt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98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(New businesses emerge, but most still farmers) (Urbanizing, yes, but still very rural) (Observation and experimentation over faith and tradition)</a:t>
            </a:r>
            <a:r>
              <a:rPr lang="en-US" sz="2400" baseline="0" dirty="0" smtClean="0"/>
              <a:t> </a:t>
            </a:r>
            <a:r>
              <a:rPr lang="en-US" sz="2400" dirty="0" smtClean="0"/>
              <a:t>(Rise of Nation States) (marriage age, pedagogy)</a:t>
            </a:r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pPr marL="0" marR="0" indent="0" algn="l" defTabSz="457200" rtl="0" eaLnBrk="1" fontAlgn="base" latinLnBrk="0" hangingPunct="0">
              <a:lnSpc>
                <a:spcPts val="3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0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80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Catholic reformation--Jesuits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48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Copernicus, Galileo, Newton;</a:t>
            </a:r>
            <a:r>
              <a:rPr lang="en-US" baseline="0" dirty="0" smtClean="0"/>
              <a:t> John Harvey (circulation of blood in animals); da Vinci, Michelangelo and illegal autopsies</a:t>
            </a:r>
          </a:p>
          <a:p>
            <a:r>
              <a:rPr lang="en-US" baseline="0" dirty="0" smtClean="0"/>
              <a:t>Compare—Westerners linked scientific discoveries to broad philosophical concepts; China more practical; Islamic empires losing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5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Calvinist</a:t>
            </a:r>
            <a:r>
              <a:rPr lang="en-US" baseline="0" dirty="0" smtClean="0"/>
              <a:t> support of participation of all believers in church administration was a precursor to wider participation in government.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435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Ockham’s Razor (Late Middle Ages); marriage age goes up to late 20s; Nuclear families, different</a:t>
            </a:r>
            <a:r>
              <a:rPr lang="en-US" baseline="0" dirty="0" smtClean="0"/>
              <a:t> view on children (Locke)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6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1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Much of Northern Europe gains</a:t>
            </a:r>
            <a:r>
              <a:rPr lang="en-US" baseline="0" dirty="0" smtClean="0"/>
              <a:t> independence from the Church (England, Netherlands, Switzerland, parts of Germany, Sweden)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429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571500" indent="-5715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1143000" indent="-5715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1714500" indent="-5715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2286000" indent="-5715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2857500" indent="-5715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3314700" indent="-5715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3771900" indent="-5715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4229100" indent="-5715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4686300" indent="-571500" algn="l" defTabSz="584200" rtl="0" fontAlgn="base" hangingPunct="0">
        <a:spcBef>
          <a:spcPts val="4200"/>
        </a:spcBef>
        <a:spcAft>
          <a:spcPct val="0"/>
        </a:spcAft>
        <a:buSzPct val="100000"/>
        <a:buChar char="•"/>
        <a:defRPr sz="38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smtClean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FFFFFF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1pPr>
      <a:lvl2pPr marL="3429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2pPr>
      <a:lvl3pPr marL="6858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3pPr>
      <a:lvl4pPr marL="10287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4pPr>
      <a:lvl5pPr marL="13716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5pPr>
      <a:lvl6pPr marL="18288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6pPr>
      <a:lvl7pPr marL="22860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7pPr>
      <a:lvl8pPr marL="27432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8pPr>
      <a:lvl9pPr marL="3200400" algn="ctr" defTabSz="584200" rtl="0" fontAlgn="base" hangingPunct="0">
        <a:spcBef>
          <a:spcPct val="0"/>
        </a:spcBef>
        <a:spcAft>
          <a:spcPct val="0"/>
        </a:spcAft>
        <a:defRPr sz="3200">
          <a:solidFill>
            <a:srgbClr val="FFFFFF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Transformation of the West, 1450-1750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Renaissance, Reformation, Commerce, Science, &amp; Enlightenment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1498600"/>
          </a:xfrm>
        </p:spPr>
        <p:txBody>
          <a:bodyPr/>
          <a:lstStyle/>
          <a:p>
            <a:r>
              <a:rPr lang="en-US" dirty="0" smtClean="0"/>
              <a:t>Luther’s Challenge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Luther v. The Church</a:t>
            </a:r>
          </a:p>
          <a:p>
            <a:r>
              <a:rPr lang="en-US" i="1" dirty="0" smtClean="0"/>
              <a:t>sola fide, sola scriptura, sola </a:t>
            </a:r>
            <a:r>
              <a:rPr lang="en-US" i="1" dirty="0" err="1" smtClean="0"/>
              <a:t>Christe</a:t>
            </a:r>
            <a:endParaRPr lang="en-US" dirty="0" smtClean="0"/>
          </a:p>
          <a:p>
            <a:r>
              <a:rPr lang="en-US" i="1" dirty="0" smtClean="0"/>
              <a:t>ad </a:t>
            </a:r>
            <a:r>
              <a:rPr lang="en-US" i="1" dirty="0" err="1" smtClean="0"/>
              <a:t>fontes</a:t>
            </a:r>
            <a:endParaRPr lang="en-US" i="1" dirty="0" smtClean="0"/>
          </a:p>
          <a:p>
            <a:r>
              <a:rPr lang="en-US" dirty="0" smtClean="0"/>
              <a:t>Priesthood of all believers</a:t>
            </a:r>
          </a:p>
          <a:p>
            <a:r>
              <a:rPr lang="en-US" dirty="0" smtClean="0"/>
              <a:t>Political implication of Lutheranism</a:t>
            </a:r>
          </a:p>
          <a:p>
            <a:r>
              <a:rPr lang="en-US" dirty="0" smtClean="0"/>
              <a:t>Cathol</a:t>
            </a:r>
            <a:r>
              <a:rPr lang="en-US" dirty="0" smtClean="0"/>
              <a:t>ic response and Catholic Reformation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Persecutions</a:t>
            </a:r>
          </a:p>
          <a:p>
            <a:r>
              <a:rPr lang="en-US" dirty="0" smtClean="0"/>
              <a:t>Edict of Nantes</a:t>
            </a:r>
          </a:p>
          <a:p>
            <a:r>
              <a:rPr lang="en-US" dirty="0" smtClean="0"/>
              <a:t>Thirty-Years War</a:t>
            </a:r>
          </a:p>
          <a:p>
            <a:r>
              <a:rPr lang="en-US" dirty="0" smtClean="0"/>
              <a:t>Treaty of Westphalia (</a:t>
            </a:r>
            <a:r>
              <a:rPr lang="en-US" i="1" dirty="0" err="1" smtClean="0"/>
              <a:t>eus</a:t>
            </a:r>
            <a:r>
              <a:rPr lang="en-US" i="1" dirty="0" smtClean="0"/>
              <a:t> </a:t>
            </a:r>
            <a:r>
              <a:rPr lang="en-US" i="1" dirty="0" err="1" smtClean="0"/>
              <a:t>regio</a:t>
            </a:r>
            <a:r>
              <a:rPr lang="en-US" i="1" dirty="0" smtClean="0"/>
              <a:t>…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Wealthy and educated</a:t>
            </a:r>
          </a:p>
          <a:p>
            <a:r>
              <a:rPr lang="en-US" dirty="0" smtClean="0"/>
              <a:t>Informed by Scientific Revolution</a:t>
            </a:r>
          </a:p>
          <a:p>
            <a:r>
              <a:rPr lang="en-US" dirty="0" smtClean="0"/>
              <a:t>Ambivalent clockmaker</a:t>
            </a:r>
          </a:p>
          <a:p>
            <a:r>
              <a:rPr lang="en-US" dirty="0" smtClean="0"/>
              <a:t>Why did this not appeal to the masses?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science and its function?</a:t>
            </a:r>
          </a:p>
          <a:p>
            <a:r>
              <a:rPr lang="en-US" dirty="0" smtClean="0"/>
              <a:t>Some important fellows</a:t>
            </a:r>
          </a:p>
          <a:p>
            <a:r>
              <a:rPr lang="en-US" dirty="0" smtClean="0"/>
              <a:t>Some important ideas</a:t>
            </a:r>
          </a:p>
          <a:p>
            <a:r>
              <a:rPr lang="en-US" dirty="0" smtClean="0"/>
              <a:t>How was it a “revolution</a:t>
            </a:r>
            <a:r>
              <a:rPr lang="en-US" dirty="0" smtClean="0"/>
              <a:t>”?</a:t>
            </a:r>
          </a:p>
          <a:p>
            <a:r>
              <a:rPr lang="en-US" dirty="0" smtClean="0"/>
              <a:t>How did the new Western science compare with science in other civilizations?</a:t>
            </a:r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Inspired by Scientific Revolution</a:t>
            </a:r>
          </a:p>
          <a:p>
            <a:r>
              <a:rPr lang="en-US" dirty="0" smtClean="0"/>
              <a:t>Some important fellows</a:t>
            </a:r>
          </a:p>
          <a:p>
            <a:r>
              <a:rPr lang="en-US" dirty="0" smtClean="0"/>
              <a:t>Some important ideas</a:t>
            </a:r>
          </a:p>
          <a:p>
            <a:r>
              <a:rPr lang="en-US" dirty="0" smtClean="0"/>
              <a:t>What comes of this?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structures and </a:t>
            </a:r>
            <a:r>
              <a:rPr lang="en-US" dirty="0" smtClean="0"/>
              <a:t>forms</a:t>
            </a:r>
          </a:p>
          <a:p>
            <a:r>
              <a:rPr lang="en-US" dirty="0" smtClean="0"/>
              <a:t>Machiavelli’s dilemma</a:t>
            </a:r>
            <a:endParaRPr lang="en-US" dirty="0" smtClean="0"/>
          </a:p>
          <a:p>
            <a:r>
              <a:rPr lang="en-US" dirty="0" smtClean="0"/>
              <a:t>Nationalism and </a:t>
            </a:r>
            <a:r>
              <a:rPr lang="en-US" dirty="0" smtClean="0"/>
              <a:t>Nation-States</a:t>
            </a:r>
          </a:p>
          <a:p>
            <a:r>
              <a:rPr lang="en-US" dirty="0" smtClean="0"/>
              <a:t>Absolute Monarchy v. Parliaments</a:t>
            </a:r>
            <a:endParaRPr lang="en-US" dirty="0" smtClean="0"/>
          </a:p>
          <a:p>
            <a:r>
              <a:rPr lang="en-US" dirty="0" smtClean="0"/>
              <a:t>Revolts and revolutions</a:t>
            </a:r>
          </a:p>
          <a:p>
            <a:r>
              <a:rPr lang="en-US" dirty="0" smtClean="0"/>
              <a:t>Why the changes?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Secularism; less superstitious</a:t>
            </a:r>
          </a:p>
          <a:p>
            <a:r>
              <a:rPr lang="en-US" dirty="0" smtClean="0"/>
              <a:t>Families</a:t>
            </a:r>
          </a:p>
          <a:p>
            <a:r>
              <a:rPr lang="en-US" dirty="0" smtClean="0"/>
              <a:t>New Classes</a:t>
            </a:r>
          </a:p>
          <a:p>
            <a:r>
              <a:rPr lang="en-US" dirty="0" smtClean="0"/>
              <a:t>New </a:t>
            </a:r>
            <a:r>
              <a:rPr lang="en-US" dirty="0" smtClean="0"/>
              <a:t>Opportunities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Banking</a:t>
            </a:r>
          </a:p>
          <a:p>
            <a:r>
              <a:rPr lang="en-US" sz="2800" dirty="0" smtClean="0"/>
              <a:t>Trade</a:t>
            </a:r>
          </a:p>
          <a:p>
            <a:r>
              <a:rPr lang="en-US" sz="2800" dirty="0" smtClean="0"/>
              <a:t>Mercantilism</a:t>
            </a:r>
          </a:p>
          <a:p>
            <a:r>
              <a:rPr lang="en-US" sz="2800" dirty="0" smtClean="0"/>
              <a:t>Capitalism</a:t>
            </a:r>
          </a:p>
          <a:p>
            <a:r>
              <a:rPr lang="en-US" sz="2800" dirty="0" smtClean="0"/>
              <a:t>New classes</a:t>
            </a:r>
          </a:p>
          <a:p>
            <a:r>
              <a:rPr lang="en-US" sz="2800" dirty="0" smtClean="0"/>
              <a:t>How does the Protestant Reformation influence economic changes?</a:t>
            </a:r>
          </a:p>
          <a:p>
            <a:r>
              <a:rPr lang="en-US" sz="2800" dirty="0" smtClean="0"/>
              <a:t>How did silver and gold </a:t>
            </a:r>
            <a:r>
              <a:rPr lang="en-US" sz="2800" i="1" dirty="0" smtClean="0"/>
              <a:t>cause</a:t>
            </a:r>
            <a:r>
              <a:rPr lang="en-US" sz="2800" dirty="0" smtClean="0"/>
              <a:t> inflation?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</a:p>
          <a:p>
            <a:r>
              <a:rPr lang="en-US" dirty="0" smtClean="0"/>
              <a:t>Society</a:t>
            </a:r>
          </a:p>
          <a:p>
            <a:r>
              <a:rPr lang="en-US" dirty="0" smtClean="0"/>
              <a:t>Economics</a:t>
            </a:r>
          </a:p>
          <a:p>
            <a:r>
              <a:rPr lang="en-US" dirty="0" smtClean="0"/>
              <a:t>Politics (government, map)</a:t>
            </a:r>
          </a:p>
          <a:p>
            <a:r>
              <a:rPr lang="en-US" dirty="0" smtClean="0"/>
              <a:t>Art and architecture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Catholicism v. Lutheranism v. Anglicanism</a:t>
            </a:r>
          </a:p>
          <a:p>
            <a:r>
              <a:rPr lang="en-US" dirty="0" smtClean="0"/>
              <a:t>Renaissance v. Scientific Revolution</a:t>
            </a:r>
            <a:endParaRPr lang="en-US" dirty="0" smtClean="0"/>
          </a:p>
          <a:p>
            <a:r>
              <a:rPr lang="en-US" dirty="0" smtClean="0"/>
              <a:t>Scientific Revolution v. Enlightenment</a:t>
            </a:r>
          </a:p>
          <a:p>
            <a:r>
              <a:rPr lang="en-US" dirty="0" smtClean="0"/>
              <a:t>Middle Ages v. Renaissance</a:t>
            </a:r>
          </a:p>
          <a:p>
            <a:r>
              <a:rPr lang="en-US" dirty="0" smtClean="0"/>
              <a:t>Absolutism v. Parliamentarianism</a:t>
            </a:r>
          </a:p>
          <a:p>
            <a:r>
              <a:rPr lang="en-US" dirty="0" smtClean="0"/>
              <a:t>English Civil War v. Thirty Years War</a:t>
            </a:r>
          </a:p>
          <a:p>
            <a:r>
              <a:rPr lang="en-US" dirty="0" smtClean="0"/>
              <a:t>Italian Renaissance v. Northern Renaissance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Things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Italy and Commerce</a:t>
            </a:r>
          </a:p>
          <a:p>
            <a:r>
              <a:rPr lang="en-US" dirty="0"/>
              <a:t>Humanism</a:t>
            </a:r>
          </a:p>
          <a:p>
            <a:r>
              <a:rPr lang="en-US" i="1" dirty="0"/>
              <a:t>Ad </a:t>
            </a:r>
            <a:r>
              <a:rPr lang="en-US" i="1" dirty="0" err="1" smtClean="0"/>
              <a:t>fontes</a:t>
            </a:r>
            <a:endParaRPr lang="en-US" i="1" dirty="0" smtClean="0"/>
          </a:p>
          <a:p>
            <a:r>
              <a:rPr lang="en-US" dirty="0" smtClean="0"/>
              <a:t>Protestantism</a:t>
            </a:r>
          </a:p>
          <a:p>
            <a:r>
              <a:rPr lang="en-US" dirty="0" smtClean="0"/>
              <a:t>Nation-States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Qs (In Review)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 what ways did the commercial revolution of the 16</a:t>
            </a:r>
            <a:r>
              <a:rPr lang="en-US" sz="2800" baseline="30000" dirty="0"/>
              <a:t>th</a:t>
            </a:r>
            <a:r>
              <a:rPr lang="en-US" sz="2800" dirty="0"/>
              <a:t> century change the social structure of the West?</a:t>
            </a:r>
          </a:p>
          <a:p>
            <a:r>
              <a:rPr lang="en-US" sz="2800" dirty="0" smtClean="0"/>
              <a:t>How was the absolute monarchy of the 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different from the political forms of the Middle Ages?</a:t>
            </a:r>
          </a:p>
          <a:p>
            <a:r>
              <a:rPr lang="en-US" sz="2800" dirty="0" smtClean="0"/>
              <a:t>How did the Scientific Revolution and Enlightenment affect changes in popular outlook in European society?</a:t>
            </a:r>
          </a:p>
          <a:p>
            <a:r>
              <a:rPr lang="en-US" sz="2800" dirty="0" smtClean="0"/>
              <a:t>How is the Protestant Reformation linked to political, social, and economic changes?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0461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#1 Renaissance</a:t>
            </a:r>
          </a:p>
          <a:p>
            <a:r>
              <a:rPr lang="en-US" dirty="0" smtClean="0"/>
              <a:t>#2 Protestant Reformation</a:t>
            </a:r>
          </a:p>
          <a:p>
            <a:r>
              <a:rPr lang="en-US" dirty="0" smtClean="0"/>
              <a:t>#3 Protestantism and Women</a:t>
            </a:r>
          </a:p>
          <a:p>
            <a:r>
              <a:rPr lang="en-US" dirty="0" smtClean="0"/>
              <a:t>#4 Absolutism and Parliaments</a:t>
            </a:r>
          </a:p>
          <a:p>
            <a:r>
              <a:rPr lang="en-US" dirty="0" smtClean="0"/>
              <a:t>#5 Scientific Revolution and Enlightenment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13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and Architecture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37" y="2773362"/>
            <a:ext cx="4200525" cy="5705475"/>
          </a:xfrm>
        </p:spPr>
      </p:pic>
    </p:spTree>
    <p:extLst>
      <p:ext uri="{BB962C8B-B14F-4D97-AF65-F5344CB8AC3E}">
        <p14:creationId xmlns:p14="http://schemas.microsoft.com/office/powerpoint/2010/main" val="248992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2880810"/>
            <a:ext cx="6781800" cy="6264894"/>
          </a:xfrm>
        </p:spPr>
      </p:pic>
    </p:spTree>
    <p:extLst>
      <p:ext uri="{BB962C8B-B14F-4D97-AF65-F5344CB8AC3E}">
        <p14:creationId xmlns:p14="http://schemas.microsoft.com/office/powerpoint/2010/main" val="23644590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2768600"/>
            <a:ext cx="8801100" cy="5715000"/>
          </a:xfrm>
        </p:spPr>
      </p:pic>
    </p:spTree>
    <p:extLst>
      <p:ext uri="{BB962C8B-B14F-4D97-AF65-F5344CB8AC3E}">
        <p14:creationId xmlns:p14="http://schemas.microsoft.com/office/powerpoint/2010/main" val="3273831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2994867"/>
            <a:ext cx="7543799" cy="5542383"/>
          </a:xfrm>
        </p:spPr>
      </p:pic>
    </p:spTree>
    <p:extLst>
      <p:ext uri="{BB962C8B-B14F-4D97-AF65-F5344CB8AC3E}">
        <p14:creationId xmlns:p14="http://schemas.microsoft.com/office/powerpoint/2010/main" val="305254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146" y="2768600"/>
            <a:ext cx="4336507" cy="5715000"/>
          </a:xfrm>
        </p:spPr>
      </p:pic>
    </p:spTree>
    <p:extLst>
      <p:ext uri="{BB962C8B-B14F-4D97-AF65-F5344CB8AC3E}">
        <p14:creationId xmlns:p14="http://schemas.microsoft.com/office/powerpoint/2010/main" val="3716450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219" y="2768600"/>
            <a:ext cx="4590361" cy="5715000"/>
          </a:xfrm>
        </p:spPr>
      </p:pic>
    </p:spTree>
    <p:extLst>
      <p:ext uri="{BB962C8B-B14F-4D97-AF65-F5344CB8AC3E}">
        <p14:creationId xmlns:p14="http://schemas.microsoft.com/office/powerpoint/2010/main" val="4001543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00" y="2654300"/>
            <a:ext cx="6324600" cy="6324600"/>
          </a:xfrm>
        </p:spPr>
      </p:pic>
    </p:spTree>
    <p:extLst>
      <p:ext uri="{BB962C8B-B14F-4D97-AF65-F5344CB8AC3E}">
        <p14:creationId xmlns:p14="http://schemas.microsoft.com/office/powerpoint/2010/main" val="992774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3125787"/>
            <a:ext cx="6667500" cy="5000625"/>
          </a:xfrm>
        </p:spPr>
      </p:pic>
    </p:spTree>
    <p:extLst>
      <p:ext uri="{BB962C8B-B14F-4D97-AF65-F5344CB8AC3E}">
        <p14:creationId xmlns:p14="http://schemas.microsoft.com/office/powerpoint/2010/main" val="4160502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Italian Renaissance v.</a:t>
            </a:r>
            <a:br>
              <a:rPr lang="en-US" dirty="0" smtClean="0"/>
            </a:br>
            <a:r>
              <a:rPr lang="en-US" dirty="0" smtClean="0"/>
              <a:t>Northern Renaissance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Timing</a:t>
            </a:r>
          </a:p>
          <a:p>
            <a:r>
              <a:rPr lang="en-US" dirty="0" smtClean="0"/>
              <a:t>Themes and </a:t>
            </a:r>
            <a:r>
              <a:rPr lang="en-US" dirty="0" smtClean="0"/>
              <a:t>focus</a:t>
            </a:r>
          </a:p>
          <a:p>
            <a:r>
              <a:rPr lang="en-US" dirty="0" smtClean="0"/>
              <a:t>Why did the Italian Renaissance decline sharply in the 1500s?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2768600"/>
            <a:ext cx="3924300" cy="5715000"/>
          </a:xfrm>
        </p:spPr>
      </p:pic>
    </p:spTree>
    <p:extLst>
      <p:ext uri="{BB962C8B-B14F-4D97-AF65-F5344CB8AC3E}">
        <p14:creationId xmlns:p14="http://schemas.microsoft.com/office/powerpoint/2010/main" val="2105497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2315438"/>
            <a:ext cx="9906000" cy="6621324"/>
          </a:xfrm>
        </p:spPr>
      </p:pic>
    </p:spTree>
    <p:extLst>
      <p:ext uri="{BB962C8B-B14F-4D97-AF65-F5344CB8AC3E}">
        <p14:creationId xmlns:p14="http://schemas.microsoft.com/office/powerpoint/2010/main" val="2080885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7" y="2768600"/>
            <a:ext cx="7890933" cy="5918200"/>
          </a:xfrm>
        </p:spPr>
      </p:pic>
    </p:spTree>
    <p:extLst>
      <p:ext uri="{BB962C8B-B14F-4D97-AF65-F5344CB8AC3E}">
        <p14:creationId xmlns:p14="http://schemas.microsoft.com/office/powerpoint/2010/main" val="18801723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009" y="2768600"/>
            <a:ext cx="4980781" cy="5715000"/>
          </a:xfrm>
        </p:spPr>
      </p:pic>
    </p:spTree>
    <p:extLst>
      <p:ext uri="{BB962C8B-B14F-4D97-AF65-F5344CB8AC3E}">
        <p14:creationId xmlns:p14="http://schemas.microsoft.com/office/powerpoint/2010/main" val="41629323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1380235"/>
            <a:ext cx="6324600" cy="8390638"/>
          </a:xfrm>
        </p:spPr>
      </p:pic>
    </p:spTree>
    <p:extLst>
      <p:ext uri="{BB962C8B-B14F-4D97-AF65-F5344CB8AC3E}">
        <p14:creationId xmlns:p14="http://schemas.microsoft.com/office/powerpoint/2010/main" val="833020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458" y="2768600"/>
            <a:ext cx="7309883" cy="5715000"/>
          </a:xfrm>
        </p:spPr>
      </p:pic>
    </p:spTree>
    <p:extLst>
      <p:ext uri="{BB962C8B-B14F-4D97-AF65-F5344CB8AC3E}">
        <p14:creationId xmlns:p14="http://schemas.microsoft.com/office/powerpoint/2010/main" val="2961018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2959100"/>
            <a:ext cx="5486400" cy="5486400"/>
          </a:xfrm>
        </p:spPr>
      </p:pic>
    </p:spTree>
    <p:extLst>
      <p:ext uri="{BB962C8B-B14F-4D97-AF65-F5344CB8AC3E}">
        <p14:creationId xmlns:p14="http://schemas.microsoft.com/office/powerpoint/2010/main" val="17433538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2901950"/>
            <a:ext cx="7315200" cy="5448300"/>
          </a:xfrm>
        </p:spPr>
      </p:pic>
    </p:spTree>
    <p:extLst>
      <p:ext uri="{BB962C8B-B14F-4D97-AF65-F5344CB8AC3E}">
        <p14:creationId xmlns:p14="http://schemas.microsoft.com/office/powerpoint/2010/main" val="848469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2744853"/>
            <a:ext cx="8153400" cy="5816855"/>
          </a:xfrm>
        </p:spPr>
      </p:pic>
    </p:spTree>
    <p:extLst>
      <p:ext uri="{BB962C8B-B14F-4D97-AF65-F5344CB8AC3E}">
        <p14:creationId xmlns:p14="http://schemas.microsoft.com/office/powerpoint/2010/main" val="2341647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00" y="2825750"/>
            <a:ext cx="7620000" cy="5600700"/>
          </a:xfrm>
        </p:spPr>
      </p:pic>
    </p:spTree>
    <p:extLst>
      <p:ext uri="{BB962C8B-B14F-4D97-AF65-F5344CB8AC3E}">
        <p14:creationId xmlns:p14="http://schemas.microsoft.com/office/powerpoint/2010/main" val="76553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Rebirth of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or continuity?</a:t>
            </a:r>
          </a:p>
          <a:p>
            <a:r>
              <a:rPr lang="en-US" dirty="0" smtClean="0"/>
              <a:t>Humanism</a:t>
            </a:r>
          </a:p>
          <a:p>
            <a:r>
              <a:rPr lang="en-US" dirty="0" smtClean="0"/>
              <a:t>Architecture and Art</a:t>
            </a:r>
          </a:p>
          <a:p>
            <a:r>
              <a:rPr lang="en-US" dirty="0" smtClean="0"/>
              <a:t>Literature, poetry</a:t>
            </a:r>
          </a:p>
          <a:p>
            <a:r>
              <a:rPr lang="en-US" dirty="0" smtClean="0"/>
              <a:t>Theater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8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Civilization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Vernaculars</a:t>
            </a:r>
          </a:p>
          <a:p>
            <a:r>
              <a:rPr lang="en-US" sz="2600" dirty="0" smtClean="0"/>
              <a:t>Commerce </a:t>
            </a:r>
          </a:p>
          <a:p>
            <a:r>
              <a:rPr lang="en-US" sz="2600" dirty="0" smtClean="0"/>
              <a:t>Urbanization </a:t>
            </a:r>
          </a:p>
          <a:p>
            <a:r>
              <a:rPr lang="en-US" sz="2600" dirty="0" smtClean="0"/>
              <a:t>Science</a:t>
            </a:r>
            <a:endParaRPr lang="en-US" sz="2600" dirty="0" smtClean="0"/>
          </a:p>
          <a:p>
            <a:r>
              <a:rPr lang="en-US" sz="2600" dirty="0" smtClean="0"/>
              <a:t>Politics Families </a:t>
            </a:r>
          </a:p>
          <a:p>
            <a:r>
              <a:rPr lang="en-US" sz="2600" dirty="0" smtClean="0"/>
              <a:t>Religious unity out the window</a:t>
            </a:r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Demography and Disease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Nuclear families</a:t>
            </a:r>
          </a:p>
          <a:p>
            <a:r>
              <a:rPr lang="en-US" dirty="0" smtClean="0"/>
              <a:t>More </a:t>
            </a:r>
            <a:r>
              <a:rPr lang="en-US" dirty="0"/>
              <a:t>urban</a:t>
            </a:r>
          </a:p>
          <a:p>
            <a:r>
              <a:rPr lang="en-US" dirty="0"/>
              <a:t>Post-Black Death, but cities promote outbreaks of disease</a:t>
            </a:r>
          </a:p>
          <a:p>
            <a:pPr lvl="1">
              <a:buSzPct val="70000"/>
              <a:buFontTx/>
              <a:buBlip>
                <a:blip r:embed="rId2"/>
              </a:buBlip>
            </a:pPr>
            <a:r>
              <a:rPr lang="en-US" dirty="0"/>
              <a:t>Exposure promotes resistance and immunity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Migrations and Patterns of Settlement</a:t>
            </a:r>
            <a:endParaRPr lang="en-US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commerce leads to urbanization</a:t>
            </a:r>
          </a:p>
          <a:p>
            <a:r>
              <a:rPr lang="en-US" dirty="0"/>
              <a:t>Landholding wealth and power decreases</a:t>
            </a:r>
          </a:p>
          <a:p>
            <a:r>
              <a:rPr lang="en-US" dirty="0"/>
              <a:t>To the New World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Technology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sz="2000" dirty="0" smtClean="0"/>
              <a:t>Printing press (Germany)				Microscope (Netherlands)</a:t>
            </a:r>
          </a:p>
          <a:p>
            <a:r>
              <a:rPr lang="en-US" sz="2000" dirty="0" smtClean="0"/>
              <a:t>Nautical innovations (Portugal			Matches (England)</a:t>
            </a:r>
          </a:p>
          <a:p>
            <a:r>
              <a:rPr lang="en-US" sz="2000" dirty="0" smtClean="0"/>
              <a:t>Mechanical clocks (Italy)				Flush Toilet (England)</a:t>
            </a:r>
          </a:p>
          <a:p>
            <a:r>
              <a:rPr lang="en-US" sz="2000" dirty="0" smtClean="0"/>
              <a:t>Eye glasses (Italy)					Wallpaper (England)</a:t>
            </a:r>
          </a:p>
          <a:p>
            <a:r>
              <a:rPr lang="en-US" sz="2000" dirty="0" smtClean="0"/>
              <a:t>Telescope (Netherlands)				Snootiness (France)</a:t>
            </a:r>
          </a:p>
          <a:p>
            <a:r>
              <a:rPr lang="en-US" sz="2000" dirty="0" smtClean="0"/>
              <a:t>Gunpowder (China, </a:t>
            </a:r>
            <a:r>
              <a:rPr lang="en-US" sz="2000" dirty="0" err="1" smtClean="0"/>
              <a:t>kinda</a:t>
            </a:r>
            <a:r>
              <a:rPr lang="en-US" sz="2000" dirty="0" smtClean="0"/>
              <a:t>, but</a:t>
            </a:r>
            <a:r>
              <a:rPr lang="en-US" sz="2000" dirty="0" smtClean="0"/>
              <a:t>…)		Better farming and stock-breeding</a:t>
            </a:r>
          </a:p>
          <a:p>
            <a:pPr marL="0" indent="0" algn="ctr">
              <a:buNone/>
            </a:pPr>
            <a:r>
              <a:rPr lang="en-US" sz="2000" dirty="0" smtClean="0"/>
              <a:t>Each of these have implications!</a:t>
            </a: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 Catholicism</a:t>
            </a:r>
          </a:p>
          <a:p>
            <a:r>
              <a:rPr lang="en-US" dirty="0" smtClean="0"/>
              <a:t>Lutheranism</a:t>
            </a:r>
          </a:p>
          <a:p>
            <a:r>
              <a:rPr lang="en-US" dirty="0" smtClean="0"/>
              <a:t>Calvinism</a:t>
            </a:r>
          </a:p>
          <a:p>
            <a:r>
              <a:rPr lang="en-US" dirty="0" smtClean="0"/>
              <a:t>Anglicanism</a:t>
            </a:r>
          </a:p>
          <a:p>
            <a:r>
              <a:rPr lang="en-US" dirty="0" smtClean="0"/>
              <a:t>Deism</a:t>
            </a:r>
          </a:p>
          <a:p>
            <a:r>
              <a:rPr lang="en-US" i="1" dirty="0" smtClean="0"/>
              <a:t>et alia</a:t>
            </a:r>
            <a:endParaRPr lang="en-US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94EB3"/>
            </a:gs>
            <a:gs pos="100000">
              <a:srgbClr val="002967"/>
            </a:gs>
          </a:gsLst>
          <a:lin ang="5400000"/>
        </a:gra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94EB3"/>
            </a:gs>
            <a:gs pos="100000">
              <a:srgbClr val="002967"/>
            </a:gs>
          </a:gsLst>
          <a:lin ang="5400000"/>
        </a:gra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000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AAAAAA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94EB3"/>
            </a:gs>
            <a:gs pos="100000">
              <a:srgbClr val="002967"/>
            </a:gs>
          </a:gsLst>
          <a:lin ang="5400000"/>
        </a:gra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94EB3"/>
            </a:gs>
            <a:gs pos="100000">
              <a:srgbClr val="002967"/>
            </a:gs>
          </a:gsLst>
          <a:lin ang="5400000"/>
        </a:gra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628</Words>
  <Application>Microsoft Office PowerPoint</Application>
  <PresentationFormat>Custom</PresentationFormat>
  <Paragraphs>138</Paragraphs>
  <Slides>40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Office Theme</vt:lpstr>
      <vt:lpstr>The Transformation of the West, 1450-1750</vt:lpstr>
      <vt:lpstr>Big Things</vt:lpstr>
      <vt:lpstr>Italian Renaissance v. Northern Renaissance</vt:lpstr>
      <vt:lpstr>Rebirth of Civilization</vt:lpstr>
      <vt:lpstr>A New Civilization</vt:lpstr>
      <vt:lpstr>Demography and Disease</vt:lpstr>
      <vt:lpstr>Migrations and Patterns of Settlement</vt:lpstr>
      <vt:lpstr>New Technology</vt:lpstr>
      <vt:lpstr>Religions</vt:lpstr>
      <vt:lpstr>Luther’s Challenge</vt:lpstr>
      <vt:lpstr>Religious Wars</vt:lpstr>
      <vt:lpstr>Deism</vt:lpstr>
      <vt:lpstr>Scientific Revolution</vt:lpstr>
      <vt:lpstr>Enlightenment</vt:lpstr>
      <vt:lpstr>Politics</vt:lpstr>
      <vt:lpstr>Society</vt:lpstr>
      <vt:lpstr>Economics</vt:lpstr>
      <vt:lpstr>CCOTs</vt:lpstr>
      <vt:lpstr>AbDs</vt:lpstr>
      <vt:lpstr>Big Qs (In Review)</vt:lpstr>
      <vt:lpstr>Reading Packets</vt:lpstr>
      <vt:lpstr>Art and Architecture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Transformation of the West, 1450-1750</dc:title>
  <dc:creator>CROSSEN, ZACHARIAH</dc:creator>
  <cp:lastModifiedBy>support</cp:lastModifiedBy>
  <cp:revision>15</cp:revision>
  <dcterms:modified xsi:type="dcterms:W3CDTF">2012-09-18T12:49:18Z</dcterms:modified>
</cp:coreProperties>
</file>