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13" r:id="rId3"/>
    <p:sldId id="314" r:id="rId4"/>
    <p:sldId id="315" r:id="rId5"/>
    <p:sldId id="268" r:id="rId6"/>
    <p:sldId id="309" r:id="rId7"/>
    <p:sldId id="311" r:id="rId8"/>
    <p:sldId id="310" r:id="rId9"/>
    <p:sldId id="312" r:id="rId10"/>
    <p:sldId id="261" r:id="rId11"/>
    <p:sldId id="262" r:id="rId12"/>
    <p:sldId id="308" r:id="rId13"/>
    <p:sldId id="263" r:id="rId14"/>
    <p:sldId id="264" r:id="rId15"/>
    <p:sldId id="265" r:id="rId16"/>
    <p:sldId id="260" r:id="rId17"/>
    <p:sldId id="266" r:id="rId18"/>
    <p:sldId id="269" r:id="rId19"/>
    <p:sldId id="270" r:id="rId20"/>
    <p:sldId id="271" r:id="rId21"/>
    <p:sldId id="272" r:id="rId22"/>
    <p:sldId id="274" r:id="rId23"/>
    <p:sldId id="273" r:id="rId24"/>
    <p:sldId id="290" r:id="rId25"/>
    <p:sldId id="283" r:id="rId26"/>
    <p:sldId id="285" r:id="rId27"/>
    <p:sldId id="275" r:id="rId28"/>
    <p:sldId id="284" r:id="rId29"/>
    <p:sldId id="281" r:id="rId30"/>
    <p:sldId id="280" r:id="rId31"/>
    <p:sldId id="286" r:id="rId32"/>
    <p:sldId id="287" r:id="rId33"/>
    <p:sldId id="288" r:id="rId34"/>
    <p:sldId id="289" r:id="rId35"/>
    <p:sldId id="282" r:id="rId36"/>
    <p:sldId id="276" r:id="rId37"/>
    <p:sldId id="279" r:id="rId38"/>
    <p:sldId id="291" r:id="rId39"/>
    <p:sldId id="292" r:id="rId40"/>
    <p:sldId id="293" r:id="rId41"/>
    <p:sldId id="307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66374-B12C-459A-A9ED-C2A2ECC096D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6D81-2B71-4B3D-9341-7334F0BC2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9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6D81-2B71-4B3D-9341-7334F0BC2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9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Wigwam!</a:t>
            </a:r>
          </a:p>
          <a:p>
            <a:r>
              <a:rPr lang="en-US" dirty="0" smtClean="0"/>
              <a:t>Slash and burn meant a lot was cleared out when the English showed</a:t>
            </a:r>
            <a:r>
              <a:rPr lang="en-US" baseline="0" dirty="0" smtClean="0"/>
              <a:t> up. Bonus luck!</a:t>
            </a:r>
          </a:p>
          <a:p>
            <a:r>
              <a:rPr lang="en-US" baseline="0" dirty="0" smtClean="0"/>
              <a:t>Where agriculture, women tended to crops while men hunted and fished.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6D81-2B71-4B3D-9341-7334F0BC2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0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Dekanawida</a:t>
            </a:r>
            <a:r>
              <a:rPr lang="en-US" sz="1200" dirty="0" smtClean="0"/>
              <a:t> and Hiawatha, founders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Clan Mother’s appoint leaders. No land ownership: women are stewards of the land. Social</a:t>
            </a:r>
            <a:r>
              <a:rPr lang="en-US" sz="1200" baseline="0" dirty="0" smtClean="0"/>
              <a:t> status based on mother.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6D81-2B71-4B3D-9341-7334F0BC2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3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Wigwam!</a:t>
            </a:r>
          </a:p>
          <a:p>
            <a:r>
              <a:rPr lang="en-US" dirty="0" smtClean="0"/>
              <a:t>Slash and burn meant a lot was cleared out when the English showed</a:t>
            </a:r>
            <a:r>
              <a:rPr lang="en-US" baseline="0" dirty="0" smtClean="0"/>
              <a:t> up. Bonus luck!</a:t>
            </a:r>
          </a:p>
          <a:p>
            <a:r>
              <a:rPr lang="en-US" baseline="0" dirty="0" smtClean="0"/>
              <a:t>Where agriculture, women tended to crops while men hunted and fished.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6D81-2B71-4B3D-9341-7334F0BC2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Christopher Columbus</a:t>
            </a:r>
          </a:p>
          <a:p>
            <a:r>
              <a:rPr lang="en-US" dirty="0" smtClean="0"/>
              <a:t>Hernan Cortés</a:t>
            </a:r>
          </a:p>
          <a:p>
            <a:r>
              <a:rPr lang="en-US" dirty="0" smtClean="0"/>
              <a:t>Vasco </a:t>
            </a:r>
            <a:r>
              <a:rPr lang="en-US" dirty="0" err="1" smtClean="0"/>
              <a:t>Nuñez</a:t>
            </a:r>
            <a:r>
              <a:rPr lang="en-US" dirty="0" smtClean="0"/>
              <a:t> de Balboa</a:t>
            </a:r>
          </a:p>
          <a:p>
            <a:r>
              <a:rPr lang="en-US" dirty="0" smtClean="0"/>
              <a:t>Francisco Pizarro</a:t>
            </a:r>
          </a:p>
          <a:p>
            <a:r>
              <a:rPr lang="en-US" dirty="0" smtClean="0"/>
              <a:t>Hernando de Soto</a:t>
            </a:r>
          </a:p>
          <a:p>
            <a:r>
              <a:rPr lang="en-US" dirty="0" smtClean="0"/>
              <a:t>Francisco Coronado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6D81-2B71-4B3D-9341-7334F0BC28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8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6D9-2B62-4142-8699-E4053C538D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342-A27D-4A5F-A44B-8AF3A40A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9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6D9-2B62-4142-8699-E4053C538D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342-A27D-4A5F-A44B-8AF3A40A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6D9-2B62-4142-8699-E4053C538D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342-A27D-4A5F-A44B-8AF3A40A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4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6D9-2B62-4142-8699-E4053C538D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342-A27D-4A5F-A44B-8AF3A40A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6D9-2B62-4142-8699-E4053C538D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342-A27D-4A5F-A44B-8AF3A40A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6D9-2B62-4142-8699-E4053C538D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342-A27D-4A5F-A44B-8AF3A40A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6D9-2B62-4142-8699-E4053C538D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342-A27D-4A5F-A44B-8AF3A40A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6D9-2B62-4142-8699-E4053C538D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342-A27D-4A5F-A44B-8AF3A40A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6D9-2B62-4142-8699-E4053C538D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342-A27D-4A5F-A44B-8AF3A40A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6D9-2B62-4142-8699-E4053C538D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342-A27D-4A5F-A44B-8AF3A40A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1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6D9-2B62-4142-8699-E4053C538D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342-A27D-4A5F-A44B-8AF3A40A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7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286D9-2B62-4142-8699-E4053C538D3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B1342-A27D-4A5F-A44B-8AF3A40A7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8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Period One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1491-1607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20" y="2770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Diverse Cultures (1.1)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1026" name="Picture 2" descr="http://whitewolve.com/native_americans/culture.culture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492841" cy="58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dobe Caslon Pro Bold" pitchFamily="18" charset="0"/>
              </a:rPr>
              <a:t>Diverse Lifestyles:</a:t>
            </a:r>
            <a:br>
              <a:rPr lang="en-US" dirty="0">
                <a:latin typeface="Adobe Caslon Pro Bold" pitchFamily="18" charset="0"/>
              </a:rPr>
            </a:br>
            <a:r>
              <a:rPr lang="en-US" dirty="0">
                <a:latin typeface="Adobe Caslon Pro Bold" pitchFamily="18" charset="0"/>
              </a:rPr>
              <a:t>Geography Matters (1.1)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Pueblo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Southwest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Agriculture: corn, beans, squash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Irrigation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Pottery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Multi-storied, terraced buildings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Patrilineal and Matrilineal Clans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05000"/>
            <a:ext cx="1752600" cy="1448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2391"/>
            <a:ext cx="3505200" cy="28041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2000" y="4724400"/>
            <a:ext cx="16764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971800" y="4684269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112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2659"/>
            <a:ext cx="3468089" cy="2249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53" y="1524000"/>
            <a:ext cx="2337547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dobe Caslon Pro Bold" pitchFamily="18" charset="0"/>
              </a:rPr>
              <a:t>Diverse Lifestyles:</a:t>
            </a:r>
            <a:br>
              <a:rPr lang="en-US" dirty="0">
                <a:latin typeface="Adobe Caslon Pro Bold" pitchFamily="18" charset="0"/>
              </a:rPr>
            </a:br>
            <a:r>
              <a:rPr lang="en-US" dirty="0">
                <a:latin typeface="Adobe Caslon Pro Bold" pitchFamily="18" charset="0"/>
              </a:rPr>
              <a:t>Geography Matters (1.1)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Shoshone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Basin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Nomadic; hunter-gathering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Bison and smaller game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Seeds, roots, wild rice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Villages and social units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brush shelters, lean-tos, and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wickiups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Gender-based division of labor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Subordination of women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economic egalitarianism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00800" y="2743200"/>
            <a:ext cx="457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4495800"/>
            <a:ext cx="22860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3276600" y="5414785"/>
            <a:ext cx="19812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838200" y="4953000"/>
            <a:ext cx="19050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304800" y="2440431"/>
            <a:ext cx="15240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1714500" y="2427578"/>
            <a:ext cx="24003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181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dobe Caslon Pro Bold" pitchFamily="18" charset="0"/>
              </a:rPr>
              <a:t>Diverse Lifestyles:</a:t>
            </a:r>
            <a:br>
              <a:rPr lang="en-US" dirty="0">
                <a:latin typeface="Adobe Caslon Pro Bold" pitchFamily="18" charset="0"/>
              </a:rPr>
            </a:br>
            <a:r>
              <a:rPr lang="en-US" dirty="0">
                <a:latin typeface="Adobe Caslon Pro Bold" pitchFamily="18" charset="0"/>
              </a:rPr>
              <a:t>Geography Matters (1.1)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3: Cheyenne and Arapaho Nations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Minnesota, Northern Great Plains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until horses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Mobile, buffalo hunting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Tepees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Warrior culture, no rigid caste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600"/>
            <a:ext cx="2837510" cy="2109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800600"/>
            <a:ext cx="2837510" cy="193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800600"/>
            <a:ext cx="2900121" cy="196184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4196" y="4204243"/>
            <a:ext cx="2370004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4330547" y="4204243"/>
            <a:ext cx="935057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680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f/f2/5NationsExpan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65" y="2819400"/>
            <a:ext cx="37927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dobe Caslon Pro Bold" pitchFamily="18" charset="0"/>
              </a:rPr>
              <a:t>Diverse Lifestyles:</a:t>
            </a:r>
            <a:br>
              <a:rPr lang="en-US" dirty="0">
                <a:latin typeface="Adobe Caslon Pro Bold" pitchFamily="18" charset="0"/>
              </a:rPr>
            </a:br>
            <a:r>
              <a:rPr lang="en-US" dirty="0">
                <a:latin typeface="Adobe Caslon Pro Bold" pitchFamily="18" charset="0"/>
              </a:rPr>
              <a:t>Geography Matters (1.1)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4: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Iroquois League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Dekanawida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Hiawatha, founders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nations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 range of influence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Matrilineal lines, gender equality 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Farming, fishing, hunting, &amp; gathering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Melting-pot, Warrior culture</a:t>
            </a:r>
          </a:p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Beaver Wars 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(expansion v. Algonquian)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fur trapping grounds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4118862"/>
            <a:ext cx="16764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165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b="18182"/>
          <a:stretch/>
        </p:blipFill>
        <p:spPr>
          <a:xfrm>
            <a:off x="5371623" y="4099293"/>
            <a:ext cx="3468089" cy="2758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20961" b="5891"/>
          <a:stretch/>
        </p:blipFill>
        <p:spPr>
          <a:xfrm>
            <a:off x="5371623" y="1413164"/>
            <a:ext cx="3468089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dobe Caslon Pro Bold" pitchFamily="18" charset="0"/>
              </a:rPr>
              <a:t>Diverse Lifestyles:</a:t>
            </a:r>
            <a:br>
              <a:rPr lang="en-US" dirty="0">
                <a:latin typeface="Adobe Caslon Pro Bold" pitchFamily="18" charset="0"/>
              </a:rPr>
            </a:br>
            <a:r>
              <a:rPr lang="en-US" dirty="0">
                <a:latin typeface="Adobe Caslon Pro Bold" pitchFamily="18" charset="0"/>
              </a:rPr>
              <a:t>Geography Matters (1.1)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5: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Algonquian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People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 woodlands, Canada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Hunting, fishing, some farming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Slash and burn agriculture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Village social unit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in northern areas (wigwams)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Gender-based division of labor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3048000"/>
            <a:ext cx="35814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572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Diverse Lifestyles:</a:t>
            </a:r>
            <a:br>
              <a:rPr lang="en-US" dirty="0" smtClean="0">
                <a:latin typeface="Adobe Caslon Pro Bold" pitchFamily="18" charset="0"/>
              </a:rPr>
            </a:br>
            <a:r>
              <a:rPr lang="en-US" dirty="0" smtClean="0">
                <a:latin typeface="Adobe Caslon Pro Bold" pitchFamily="18" charset="0"/>
              </a:rPr>
              <a:t>Geography Matters (1.1)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6: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Chinook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Pacific Northwest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Salmon and Elk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Longhouses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Flatheads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Slavery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648200"/>
            <a:ext cx="26416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648200"/>
            <a:ext cx="3431413" cy="206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4242" r="5636" b="3636"/>
          <a:stretch/>
        </p:blipFill>
        <p:spPr>
          <a:xfrm>
            <a:off x="5683794" y="2098964"/>
            <a:ext cx="3036624" cy="241069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2000" y="4724400"/>
            <a:ext cx="14478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858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European Arrival (1.2)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27030"/>
            <a:ext cx="7348680" cy="5203930"/>
          </a:xfrm>
        </p:spPr>
      </p:pic>
    </p:spTree>
    <p:extLst>
      <p:ext uri="{BB962C8B-B14F-4D97-AF65-F5344CB8AC3E}">
        <p14:creationId xmlns:p14="http://schemas.microsoft.com/office/powerpoint/2010/main" val="763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Discovery, Exploration, Conquest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Spain Leads the Way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Caribbean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Mexico/Mesoamerica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Southwest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America (not Brazil)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dobe Caslon Pro Bold" pitchFamily="18" charset="0"/>
              </a:rPr>
              <a:t>Discovery, Exploration, Conquest (1.2)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up, Portugal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Treaty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Tordesillas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the Iberians first?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Reconquista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Henry the Navigator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Nation-state rivalries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1412"/>
            <a:ext cx="2971800" cy="51243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2000" y="5257800"/>
            <a:ext cx="2209800" cy="685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904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8" b="22586"/>
          <a:stretch/>
        </p:blipFill>
        <p:spPr>
          <a:xfrm>
            <a:off x="5885101" y="4710481"/>
            <a:ext cx="1097280" cy="6771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8" b="22586"/>
          <a:stretch/>
        </p:blipFill>
        <p:spPr>
          <a:xfrm>
            <a:off x="5830679" y="2932366"/>
            <a:ext cx="1097280" cy="67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Periodization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2729" y="2226469"/>
            <a:ext cx="4192121" cy="326350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“The ability to describe, analyze, and evaluate different ways that historians divide history into discrete and definable periods.”</a:t>
            </a:r>
          </a:p>
          <a:p>
            <a:endParaRPr lang="en-US" dirty="0"/>
          </a:p>
          <a:p>
            <a:r>
              <a:rPr lang="en-US" dirty="0" smtClean="0"/>
              <a:t>“Historians construct and debate different. . . models of periodization; the choice of specific turning points or starting and ending dates might accord a higher value to one narrative, region, or group than to another.”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sz="1125" dirty="0"/>
              <a:t>Source: the AP U.S. History Curriculum Framework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2233404"/>
            <a:ext cx="3886200" cy="32635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Period 1: 1491-1607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1491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1607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8" b="22586"/>
          <a:stretch/>
        </p:blipFill>
        <p:spPr>
          <a:xfrm>
            <a:off x="6651585" y="1918920"/>
            <a:ext cx="1097280" cy="6771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7889"/>
            <a:ext cx="2265191" cy="18455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4501588"/>
            <a:ext cx="2265191" cy="130980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6985109" y="3257642"/>
            <a:ext cx="430235" cy="0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985108" y="5046101"/>
            <a:ext cx="430235" cy="0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6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dobe Caslon Pro Bold" pitchFamily="18" charset="0"/>
              </a:rPr>
              <a:t>Discovery, Exploration, Conquest (1.2)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22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13 Colonies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later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Ohio Valley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Caribbean Islands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343400" cy="5372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05000" y="2209800"/>
            <a:ext cx="16764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677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09" y="1600200"/>
            <a:ext cx="4714875" cy="4792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dobe Caslon Pro Bold" pitchFamily="18" charset="0"/>
              </a:rPr>
              <a:t>Discovery, Exploration, Conquest (1.2)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Ohio River Valley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 River Valley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lose all in 1763.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dobe Caslon Pro Bold" pitchFamily="18" charset="0"/>
              </a:rPr>
              <a:t>Discovery, Exploration, Conquest (1.2)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Others…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Netherland (lost to England)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Sweden (lost to England)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Russian Alaska (sold to United States)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The Columbian Exchange (1.2)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51"/>
            <a:ext cx="9125600" cy="4780077"/>
          </a:xfrm>
        </p:spPr>
      </p:pic>
    </p:spTree>
    <p:extLst>
      <p:ext uri="{BB962C8B-B14F-4D97-AF65-F5344CB8AC3E}">
        <p14:creationId xmlns:p14="http://schemas.microsoft.com/office/powerpoint/2010/main" val="7778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Spain’s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Staple crops</a:t>
            </a: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Sugar cane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Tobacco</a:t>
            </a: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Precious metals</a:t>
            </a: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Silver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labor-intensive</a:t>
            </a:r>
          </a:p>
        </p:txBody>
      </p:sp>
      <p:sp>
        <p:nvSpPr>
          <p:cNvPr id="4" name="Oval 3"/>
          <p:cNvSpPr/>
          <p:nvPr/>
        </p:nvSpPr>
        <p:spPr>
          <a:xfrm>
            <a:off x="762000" y="1524000"/>
            <a:ext cx="22860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359664" y="5410199"/>
            <a:ext cx="2831335" cy="71596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8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259634" cy="68286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29200" y="5867400"/>
            <a:ext cx="533400" cy="304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199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51189" cy="64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0"/>
            <a:ext cx="5150821" cy="3552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Demographic Consequences of</a:t>
            </a:r>
            <a:br>
              <a:rPr lang="en-US" dirty="0" smtClean="0">
                <a:latin typeface="Adobe Caslon Pro Bold" pitchFamily="18" charset="0"/>
              </a:rPr>
            </a:br>
            <a:r>
              <a:rPr lang="en-US" dirty="0" smtClean="0">
                <a:latin typeface="Adobe Caslon Pro Bold" pitchFamily="18" charset="0"/>
              </a:rPr>
              <a:t>the Columbian Exchange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Decline of Native Population</a:t>
            </a:r>
          </a:p>
          <a:p>
            <a:r>
              <a:rPr lang="en-US" b="1" dirty="0" smtClean="0"/>
              <a:t>Smallpox</a:t>
            </a:r>
          </a:p>
          <a:p>
            <a:r>
              <a:rPr lang="en-US" dirty="0" smtClean="0"/>
              <a:t>Measles</a:t>
            </a:r>
          </a:p>
          <a:p>
            <a:r>
              <a:rPr lang="en-US" dirty="0" smtClean="0"/>
              <a:t>Influenza</a:t>
            </a:r>
          </a:p>
          <a:p>
            <a:r>
              <a:rPr lang="en-US" dirty="0" smtClean="0"/>
              <a:t>Typhus</a:t>
            </a:r>
          </a:p>
          <a:p>
            <a:r>
              <a:rPr lang="en-US" dirty="0" smtClean="0"/>
              <a:t>Whooping Cough</a:t>
            </a:r>
          </a:p>
          <a:p>
            <a:r>
              <a:rPr lang="en-US" dirty="0" err="1" smtClean="0"/>
              <a:t>Diptheria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72" y="3276600"/>
            <a:ext cx="2657475" cy="17240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3000" y="164567"/>
            <a:ext cx="3124200" cy="750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9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r="9781"/>
          <a:stretch>
            <a:fillRect/>
          </a:stretch>
        </p:blipFill>
        <p:spPr>
          <a:xfrm>
            <a:off x="533400" y="457200"/>
            <a:ext cx="802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dobe Caslon Pro Bold" pitchFamily="18" charset="0"/>
              </a:rPr>
              <a:t>Demographic Consequences (1.2)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New Crops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(via Columbian Exchange)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Sugar cane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Wheat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Citrus fruits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Olives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more…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2819400" y="2209800"/>
            <a:ext cx="762000" cy="342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360113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had the most detrimental impact? Why?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Periodization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904530"/>
            <a:ext cx="3857625" cy="1907381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7" y="2022388"/>
            <a:ext cx="2701352" cy="22009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8" y="4347975"/>
            <a:ext cx="2701353" cy="156200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61" y="3021176"/>
            <a:ext cx="1674089" cy="1674089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2955061" y="2904529"/>
            <a:ext cx="1616939" cy="39336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45688" y="4298150"/>
            <a:ext cx="1526312" cy="830829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47740" y="4851979"/>
            <a:ext cx="22490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1492—Turning Point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0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dobe Caslon Pro Bold" pitchFamily="18" charset="0"/>
              </a:rPr>
              <a:t>Demographic Consequences (1.2)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African Slave-based economy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Sugar cane=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intensive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Indians vulnerable to disease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Partnerships in West Africa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Chattel Slavery</a:t>
            </a: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3657600"/>
            <a:ext cx="24384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349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Sugar Plantations (1.2)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0" y="1447799"/>
            <a:ext cx="7426580" cy="4248004"/>
          </a:xfrm>
        </p:spPr>
      </p:pic>
      <p:sp>
        <p:nvSpPr>
          <p:cNvPr id="6" name="TextBox 5"/>
          <p:cNvSpPr txBox="1"/>
          <p:nvPr/>
        </p:nvSpPr>
        <p:spPr>
          <a:xfrm>
            <a:off x="2209800" y="578316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slaves and not Spaniards?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6"/>
          <a:stretch/>
        </p:blipFill>
        <p:spPr>
          <a:xfrm>
            <a:off x="4876800" y="3470943"/>
            <a:ext cx="4267200" cy="3373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0" t="23760" r="2217" b="12429"/>
          <a:stretch/>
        </p:blipFill>
        <p:spPr>
          <a:xfrm>
            <a:off x="4876800" y="304800"/>
            <a:ext cx="4267200" cy="3059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649711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Windmill powers  rollers.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Rollers press cane.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Slaves reach in quickly.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Boil pressed cane to release sugar.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32661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Draft animals powers  rollers.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Rollers press cane.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Slaves reach in quickly.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Boil pressed cane to release sugar.</a:t>
            </a:r>
          </a:p>
        </p:txBody>
      </p:sp>
    </p:spTree>
    <p:extLst>
      <p:ext uri="{BB962C8B-B14F-4D97-AF65-F5344CB8AC3E}">
        <p14:creationId xmlns:p14="http://schemas.microsoft.com/office/powerpoint/2010/main" val="12906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8001000" cy="4812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562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maybe just use human power….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So Why Slaves?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labor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scarcity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Hard, dangerous work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1600200"/>
            <a:ext cx="16764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364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dobe Caslon Pro Bold" pitchFamily="18" charset="0"/>
              </a:rPr>
              <a:t>Demographic Consequences (1.2)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livestock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Cows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mean ranching and grazing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change Plains Indians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4191000" cy="2766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/>
          <a:stretch/>
        </p:blipFill>
        <p:spPr>
          <a:xfrm>
            <a:off x="4876800" y="3429000"/>
            <a:ext cx="4130681" cy="2766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5782" y="619506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6199217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71800" y="1571406"/>
            <a:ext cx="1752600" cy="71459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48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Demographic Consequences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Racial mixing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Spanish women move to America, so…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Spanish and American Indian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Spanish and African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Combinations thereof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mixing in non-Spanish colonies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Demographic Consequences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Race-based Social Hierarchy in New Spain</a:t>
            </a:r>
          </a:p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Peninsulares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Creoles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Mestizos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Zambo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(i.e. Mulatto)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Slaves and Full-blood Indians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524000"/>
            <a:ext cx="2971800" cy="762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128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Conquest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forces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Empire nostalgia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Social/religious</a:t>
            </a:r>
          </a:p>
        </p:txBody>
      </p:sp>
      <p:sp>
        <p:nvSpPr>
          <p:cNvPr id="4" name="Oval 3"/>
          <p:cNvSpPr/>
          <p:nvPr/>
        </p:nvSpPr>
        <p:spPr>
          <a:xfrm>
            <a:off x="762000" y="2133600"/>
            <a:ext cx="1828800" cy="6817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2133600" y="3348738"/>
            <a:ext cx="16764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747311" y="2815338"/>
            <a:ext cx="16764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990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New World Wealth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opportunities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Precious metals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Fertile Soil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 materials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Lumber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3581400" cy="503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Period One Includes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Where and how diverse American Indian populations lived before contact with Europeans and Africans.</a:t>
            </a:r>
          </a:p>
          <a:p>
            <a:pPr marL="385763" indent="-385763">
              <a:buFont typeface="+mj-lt"/>
              <a:buAutoNum type="arabicPeriod"/>
            </a:pPr>
            <a:endParaRPr lang="en-US" dirty="0" smtClean="0"/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What led Europeans to “discover” the Americas.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How contact with Europeans and Africans changed the Americas.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Important Skills at Play</a:t>
            </a:r>
          </a:p>
          <a:p>
            <a:r>
              <a:rPr lang="en-US" dirty="0" smtClean="0"/>
              <a:t>Comparison</a:t>
            </a:r>
          </a:p>
          <a:p>
            <a:r>
              <a:rPr lang="en-US" dirty="0" smtClean="0"/>
              <a:t>Contextualization</a:t>
            </a:r>
          </a:p>
          <a:p>
            <a:r>
              <a:rPr lang="en-US" dirty="0" smtClean="0"/>
              <a:t>Synthesis</a:t>
            </a:r>
          </a:p>
          <a:p>
            <a:r>
              <a:rPr lang="en-US" dirty="0" smtClean="0"/>
              <a:t>Causation</a:t>
            </a:r>
          </a:p>
          <a:p>
            <a:r>
              <a:rPr lang="en-US" dirty="0" smtClean="0"/>
              <a:t>Patterns of Change and Continuity over Time</a:t>
            </a:r>
          </a:p>
          <a:p>
            <a:r>
              <a:rPr lang="en-US" dirty="0" smtClean="0"/>
              <a:t>Analyzing Evidence</a:t>
            </a:r>
          </a:p>
          <a:p>
            <a:r>
              <a:rPr lang="en-US" dirty="0" smtClean="0"/>
              <a:t>Argumentation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Empire Building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Renaissance Commerce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Italy, Asia, Middle-men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wealth paradigm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15491"/>
            <a:ext cx="5734050" cy="38766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9659310">
            <a:off x="4908927" y="4690756"/>
            <a:ext cx="12668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160300">
            <a:off x="5553191" y="5294853"/>
            <a:ext cx="989155" cy="21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4175348"/>
            <a:ext cx="257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Vast majority of Asian goods come through here. Look who controls the routes…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2438" y="1305066"/>
            <a:ext cx="2138362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2562224" y="1296803"/>
            <a:ext cx="2009775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2514600" y="2135631"/>
            <a:ext cx="11430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1676400" y="516403"/>
            <a:ext cx="2133600" cy="77073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70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Empire Building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if you’re Portugal…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 if you’re Spain…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200"/>
            <a:ext cx="4648200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09800"/>
            <a:ext cx="4628809" cy="322859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061560">
            <a:off x="3961237" y="3144400"/>
            <a:ext cx="825866" cy="237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3177764"/>
            <a:ext cx="237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record, this isn’t India…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Political Consolidation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Reconquista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Decline of Feudalism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Rise of Nation-State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604112" cy="27765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2743200"/>
            <a:ext cx="18288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3281989" y="409003"/>
            <a:ext cx="3352800" cy="87426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457200" y="5105400"/>
            <a:ext cx="22098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568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New World Opportunities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Lesser nobles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Hernán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Cortés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or third sons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 Coronado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Núñez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Balboa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Walter Raleigh (5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son!)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Gifted commoners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Columbus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 Pizarro (illegitimate)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Smith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Samuel de Champlain</a:t>
            </a:r>
          </a:p>
        </p:txBody>
      </p:sp>
      <p:sp>
        <p:nvSpPr>
          <p:cNvPr id="4" name="Oval 3"/>
          <p:cNvSpPr/>
          <p:nvPr/>
        </p:nvSpPr>
        <p:spPr>
          <a:xfrm>
            <a:off x="1447800" y="1524000"/>
            <a:ext cx="1066800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447800" y="4267200"/>
            <a:ext cx="1752600" cy="5334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2324100" y="4876800"/>
            <a:ext cx="1295400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090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Missionary Opportunities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Catholic Monastic Orders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Protestant Reformation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to Justify Atrocities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2743200"/>
            <a:ext cx="4114800" cy="7579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905000" y="1508918"/>
            <a:ext cx="3048000" cy="85328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685800" y="457200"/>
            <a:ext cx="3048000" cy="9604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7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Caslon Pro Bold" pitchFamily="18" charset="0"/>
              </a:rPr>
              <a:t>European Population Growth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World Crops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Corn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Potatoes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diets, lower infant mortality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Encourages migration to New World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3352800"/>
            <a:ext cx="2743200" cy="85125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2438400" y="4724400"/>
            <a:ext cx="17526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30272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New Global Trade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Aided by “advanced” technology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Hoisting gear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Printing press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Muzzle-loading rifles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Mariner’s Astrolabe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Sextant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Organizations: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Joint-stock Companies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Economic System: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Mercantilism</a:t>
            </a:r>
          </a:p>
        </p:txBody>
      </p:sp>
      <p:sp>
        <p:nvSpPr>
          <p:cNvPr id="4" name="Oval 3"/>
          <p:cNvSpPr/>
          <p:nvPr/>
        </p:nvSpPr>
        <p:spPr>
          <a:xfrm>
            <a:off x="3581400" y="4419600"/>
            <a:ext cx="3886200" cy="762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4191000" y="5364162"/>
            <a:ext cx="2438400" cy="73813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1219200" y="5386980"/>
            <a:ext cx="2971800" cy="73813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3048000" y="381000"/>
            <a:ext cx="3048000" cy="101382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19421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Mercantilism (1.2)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78461"/>
            <a:ext cx="8382000" cy="22728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28303"/>
            <a:ext cx="2743200" cy="3076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8488"/>
            <a:ext cx="4266667" cy="311428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0" y="6019799"/>
            <a:ext cx="762000" cy="34998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3429000" y="5537676"/>
            <a:ext cx="16764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5715000" y="2582437"/>
            <a:ext cx="8382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80112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Changing Racial Paradigms (1.3)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and Economic Power Imbalance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Slavery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37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The American Indian “Problem” (1.3)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Iberia’s tradition of ethnic/cultural conflict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Moors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Reconquista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v. Muslim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Fully human or not?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Seṕulveda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(next slide)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Christianity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Bartolomé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Las Casas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1417638"/>
            <a:ext cx="3810000" cy="86836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7822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Pre-Columbian Americans (1.1)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7"/>
          <a:stretch/>
        </p:blipFill>
        <p:spPr>
          <a:xfrm>
            <a:off x="5105400" y="4181187"/>
            <a:ext cx="3699164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62363"/>
            <a:ext cx="3699164" cy="253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/>
          <a:stretch/>
        </p:blipFill>
        <p:spPr>
          <a:xfrm>
            <a:off x="174940" y="4208896"/>
            <a:ext cx="4214091" cy="2444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2" y="1362364"/>
            <a:ext cx="42418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The American Indian “Problem”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whose condition is such that their function is the use of their bodies and nothing better can be expected of them, those, I say, are slaves of nature. It is better for them to be ruled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thus”</a:t>
            </a:r>
          </a:p>
          <a:p>
            <a:pPr lvl="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Seṕulveda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citing Aristotle’s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60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The American Indian “Problem”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rulers of Castile are obliged by divine law to see that the faith of Christ is preached in the form which the Son of God left established in His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Church. . . . The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consists in attracting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. . the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Indians, who are by nature very meek, humble and pacific, in a peaceful, loving, sweet and charitable manner, with gentleness, humility and good examples,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. . rather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by taking anything of theirs away from them. In this way they will consider the God of the Christians to be a good, gentle and just God and will wish to belong to Him and to receive His Catholic faith and holy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doctrine. . . . To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them first by warlike means is a form and procedure contrary to the law, gentle yoke, easy burden and gentleness of Jesus Christ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1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Bartolomé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Las Casas, from “Thirty Very Juridical Propositions”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39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The Racial Issue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Supremacy and Cultural Arrogance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White, Christian Supremacy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and Political Opportunity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further develop over time.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Darwinism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Man’s Burden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4724400"/>
            <a:ext cx="29718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762000" y="5070381"/>
            <a:ext cx="3431754" cy="65766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5105400" y="1524000"/>
            <a:ext cx="31242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757406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Caslon Pro Bold" pitchFamily="18" charset="0"/>
              </a:rPr>
              <a:t>American Indian Responses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Issue: preserve cultural identity and autonomy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 roles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structure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to nature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Violent Resistance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de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Oñate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Peaceful Resistance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Missions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Pueblos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29200" y="1524000"/>
            <a:ext cx="16764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2438400" y="1524000"/>
            <a:ext cx="2133600" cy="6055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911542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Caslon Pro Bold" pitchFamily="18" charset="0"/>
              </a:rPr>
              <a:t>African Responses (1.2)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Violent Resistance Limited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Peaceful Resistance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Maroon communities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Religious syncretism</a:t>
            </a:r>
          </a:p>
          <a:p>
            <a:pPr lvl="1"/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Vodun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4038600"/>
            <a:ext cx="1295400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0132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018" y="274638"/>
            <a:ext cx="8618954" cy="1143000"/>
          </a:xfrm>
        </p:spPr>
        <p:txBody>
          <a:bodyPr>
            <a:noAutofit/>
          </a:bodyPr>
          <a:lstStyle/>
          <a:p>
            <a:pPr algn="l"/>
            <a:r>
              <a:rPr lang="en-US" sz="2100" dirty="0" smtClean="0"/>
              <a:t>1.1</a:t>
            </a:r>
            <a:r>
              <a:rPr lang="en-US" sz="2100" dirty="0"/>
              <a:t>: As native populations </a:t>
            </a:r>
            <a:r>
              <a:rPr lang="en-US" sz="2100" b="1" dirty="0"/>
              <a:t>migrated</a:t>
            </a:r>
            <a:r>
              <a:rPr lang="en-US" sz="2100" dirty="0"/>
              <a:t> and </a:t>
            </a:r>
            <a:r>
              <a:rPr lang="en-US" sz="2100" b="1" dirty="0"/>
              <a:t>settled</a:t>
            </a:r>
            <a:r>
              <a:rPr lang="en-US" sz="2100" dirty="0"/>
              <a:t> across the vast expanse of North America over time, they </a:t>
            </a:r>
            <a:r>
              <a:rPr lang="en-US" sz="2100" b="1" dirty="0"/>
              <a:t>developed distinct and increasingly complex societies by adapting to and transforming their diverse environments</a:t>
            </a:r>
            <a:r>
              <a:rPr lang="en-US" sz="2100" dirty="0"/>
              <a:t>.</a:t>
            </a:r>
            <a:br>
              <a:rPr lang="en-US" sz="2100" dirty="0"/>
            </a:br>
            <a:endParaRPr lang="en-US" sz="21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8" y="1417638"/>
            <a:ext cx="7137357" cy="4280553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9203159">
            <a:off x="5838192" y="2810116"/>
            <a:ext cx="1462367" cy="443753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7471720" y="2148280"/>
            <a:ext cx="12909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As you can see, Canada has not changed much.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34" y="2863861"/>
            <a:ext cx="1443038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700" dirty="0"/>
              <a:t>1.1.I: Different native societies </a:t>
            </a:r>
            <a:r>
              <a:rPr lang="en-US" sz="2700" b="1" dirty="0"/>
              <a:t>adapted</a:t>
            </a:r>
            <a:r>
              <a:rPr lang="en-US" sz="2700" dirty="0"/>
              <a:t> to and </a:t>
            </a:r>
            <a:r>
              <a:rPr lang="en-US" sz="2700" b="1" dirty="0"/>
              <a:t>transformed</a:t>
            </a:r>
            <a:r>
              <a:rPr lang="en-US" sz="2700" dirty="0"/>
              <a:t> their </a:t>
            </a:r>
            <a:r>
              <a:rPr lang="en-US" sz="2700" b="1" dirty="0"/>
              <a:t>environments</a:t>
            </a:r>
            <a:r>
              <a:rPr lang="en-US" sz="2700" dirty="0"/>
              <a:t> through </a:t>
            </a:r>
            <a:r>
              <a:rPr lang="en-US" sz="2700" b="1" dirty="0"/>
              <a:t>innovations</a:t>
            </a:r>
            <a:r>
              <a:rPr lang="en-US" sz="2700" dirty="0"/>
              <a:t> in </a:t>
            </a:r>
            <a:r>
              <a:rPr lang="en-US" sz="2700" b="1" dirty="0"/>
              <a:t>agriculture</a:t>
            </a:r>
            <a:r>
              <a:rPr lang="en-US" sz="2700" dirty="0"/>
              <a:t>, </a:t>
            </a:r>
            <a:r>
              <a:rPr lang="en-US" sz="2700" b="1" dirty="0"/>
              <a:t>resource</a:t>
            </a:r>
            <a:r>
              <a:rPr lang="en-US" sz="2700" dirty="0"/>
              <a:t> </a:t>
            </a:r>
            <a:r>
              <a:rPr lang="en-US" sz="2700" b="1" dirty="0"/>
              <a:t>use</a:t>
            </a:r>
            <a:r>
              <a:rPr lang="en-US" sz="2700" dirty="0"/>
              <a:t>, and </a:t>
            </a:r>
            <a:r>
              <a:rPr lang="en-US" sz="2700" b="1" dirty="0"/>
              <a:t>social</a:t>
            </a:r>
            <a:r>
              <a:rPr lang="en-US" sz="2700" dirty="0"/>
              <a:t> </a:t>
            </a:r>
            <a:r>
              <a:rPr lang="en-US" sz="2700" b="1" dirty="0"/>
              <a:t>structure</a:t>
            </a:r>
            <a:r>
              <a:rPr lang="en-US" sz="2700" dirty="0"/>
              <a:t>.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6" y="1561687"/>
            <a:ext cx="7004499" cy="51825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39130" y="2131629"/>
            <a:ext cx="1690419" cy="36307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6179450" y="1983495"/>
            <a:ext cx="1444439" cy="25034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147253" y="4256382"/>
            <a:ext cx="1600200" cy="363071"/>
          </a:xfrm>
          <a:prstGeom prst="ellipse">
            <a:avLst/>
          </a:prstGeom>
          <a:noFill/>
          <a:ln w="9525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Arrow Connector 7"/>
          <p:cNvCxnSpPr>
            <a:endCxn id="5" idx="3"/>
          </p:cNvCxnSpPr>
          <p:nvPr/>
        </p:nvCxnSpPr>
        <p:spPr>
          <a:xfrm flipV="1">
            <a:off x="1219200" y="2441529"/>
            <a:ext cx="467486" cy="3202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3724" y="3818230"/>
            <a:ext cx="1153529" cy="669434"/>
          </a:xfrm>
          <a:prstGeom prst="straightConnector1">
            <a:avLst/>
          </a:prstGeom>
          <a:ln w="25400" cmpd="sng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500211" y="2180692"/>
            <a:ext cx="494712" cy="132472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3" y="2741168"/>
            <a:ext cx="1502943" cy="1116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54" y="2038021"/>
            <a:ext cx="1246892" cy="9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30269" cy="5715931"/>
          </a:xfrm>
          <a:ln>
            <a:solidFill>
              <a:schemeClr val="tx1"/>
            </a:solidFill>
            <a:tailEnd type="arrow"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8937"/>
          <a:stretch/>
        </p:blipFill>
        <p:spPr>
          <a:xfrm>
            <a:off x="3091887" y="5671994"/>
            <a:ext cx="947222" cy="759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874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dobe Caslon Pro Bold" pitchFamily="18" charset="0"/>
              </a:rPr>
              <a:t>1.1.I.A: Spread of Maize cultivation</a:t>
            </a:r>
          </a:p>
        </p:txBody>
      </p:sp>
      <p:sp>
        <p:nvSpPr>
          <p:cNvPr id="19" name="Left Arrow 18"/>
          <p:cNvSpPr/>
          <p:nvPr/>
        </p:nvSpPr>
        <p:spPr>
          <a:xfrm rot="8873596">
            <a:off x="3744534" y="5126214"/>
            <a:ext cx="1886117" cy="146834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3076903" y="6320673"/>
            <a:ext cx="1061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1200 B.C.E.</a:t>
            </a:r>
          </a:p>
        </p:txBody>
      </p:sp>
      <p:sp>
        <p:nvSpPr>
          <p:cNvPr id="39" name="Left Arrow 38"/>
          <p:cNvSpPr/>
          <p:nvPr/>
        </p:nvSpPr>
        <p:spPr>
          <a:xfrm rot="4200278">
            <a:off x="2296203" y="4883172"/>
            <a:ext cx="1587836" cy="163782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4450126" y="284958"/>
            <a:ext cx="1355101" cy="55789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368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Maize Means…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3379096" cy="29321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Permanent settlements</a:t>
            </a:r>
          </a:p>
          <a:p>
            <a:r>
              <a:rPr lang="en-US" dirty="0" smtClean="0"/>
              <a:t>Environmental change</a:t>
            </a:r>
          </a:p>
          <a:p>
            <a:r>
              <a:rPr lang="en-US" dirty="0" smtClean="0"/>
              <a:t>Food surpluses</a:t>
            </a:r>
          </a:p>
          <a:p>
            <a:r>
              <a:rPr lang="en-US" dirty="0" smtClean="0"/>
              <a:t>Economic development and inequality</a:t>
            </a:r>
          </a:p>
          <a:p>
            <a:r>
              <a:rPr lang="en-US" dirty="0" smtClean="0"/>
              <a:t>Advanced irrigation</a:t>
            </a:r>
          </a:p>
          <a:p>
            <a:r>
              <a:rPr lang="en-US" dirty="0" smtClean="0"/>
              <a:t>Social diversification and stratification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46" y="1986803"/>
            <a:ext cx="4811776" cy="3171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546" y="5185801"/>
            <a:ext cx="47501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Aztec </a:t>
            </a:r>
            <a:r>
              <a:rPr lang="en-US" sz="1350" dirty="0" err="1"/>
              <a:t>Chinampa</a:t>
            </a:r>
            <a:endParaRPr lang="en-US" sz="1350" dirty="0"/>
          </a:p>
        </p:txBody>
      </p:sp>
      <p:sp>
        <p:nvSpPr>
          <p:cNvPr id="6" name="Oval 5"/>
          <p:cNvSpPr/>
          <p:nvPr/>
        </p:nvSpPr>
        <p:spPr>
          <a:xfrm>
            <a:off x="2209800" y="3754923"/>
            <a:ext cx="1139639" cy="4531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1630395" y="2898344"/>
            <a:ext cx="1313179" cy="34626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930058" y="4448801"/>
            <a:ext cx="1697692" cy="38296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1761005" y="4158635"/>
            <a:ext cx="1588434" cy="34626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252883" y="5158628"/>
            <a:ext cx="826994" cy="34626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157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1515</Words>
  <Application>Microsoft Office PowerPoint</Application>
  <PresentationFormat>On-screen Show (4:3)</PresentationFormat>
  <Paragraphs>366</Paragraphs>
  <Slides>54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Adobe Caslon Pro Bold</vt:lpstr>
      <vt:lpstr>Arial</vt:lpstr>
      <vt:lpstr>Calibri</vt:lpstr>
      <vt:lpstr>Times New Roman</vt:lpstr>
      <vt:lpstr>Office Theme</vt:lpstr>
      <vt:lpstr>Period One</vt:lpstr>
      <vt:lpstr>Periodization</vt:lpstr>
      <vt:lpstr>Periodization</vt:lpstr>
      <vt:lpstr>So Period One Includes</vt:lpstr>
      <vt:lpstr>Pre-Columbian Americans (1.1)</vt:lpstr>
      <vt:lpstr>1.1: As native populations migrated and settled across the vast expanse of North America over time, they developed distinct and increasingly complex societies by adapting to and transforming their diverse environments. </vt:lpstr>
      <vt:lpstr>1.1.I: Different native societies adapted to and transformed their environments through innovations in agriculture, resource use, and social structure.</vt:lpstr>
      <vt:lpstr>1.1.I.A: Spread of Maize cultivation</vt:lpstr>
      <vt:lpstr>What Maize Means…</vt:lpstr>
      <vt:lpstr>Diverse Cultures (1.1)</vt:lpstr>
      <vt:lpstr>Diverse Lifestyles: Geography Matters (1.1)</vt:lpstr>
      <vt:lpstr>Diverse Lifestyles: Geography Matters (1.1)</vt:lpstr>
      <vt:lpstr>Diverse Lifestyles: Geography Matters (1.1)</vt:lpstr>
      <vt:lpstr>Diverse Lifestyles: Geography Matters (1.1)</vt:lpstr>
      <vt:lpstr>Diverse Lifestyles: Geography Matters (1.1)</vt:lpstr>
      <vt:lpstr>Diverse Lifestyles: Geography Matters (1.1)</vt:lpstr>
      <vt:lpstr>European Arrival (1.2)</vt:lpstr>
      <vt:lpstr>Discovery, Exploration, Conquest (1.2)</vt:lpstr>
      <vt:lpstr>Discovery, Exploration, Conquest (1.2)</vt:lpstr>
      <vt:lpstr>Discovery, Exploration, Conquest (1.2)</vt:lpstr>
      <vt:lpstr>Discovery, Exploration, Conquest (1.2)</vt:lpstr>
      <vt:lpstr>Discovery, Exploration, Conquest (1.2)</vt:lpstr>
      <vt:lpstr>The Columbian Exchange (1.2)</vt:lpstr>
      <vt:lpstr>New Spain’s Economy</vt:lpstr>
      <vt:lpstr>PowerPoint Presentation</vt:lpstr>
      <vt:lpstr>PowerPoint Presentation</vt:lpstr>
      <vt:lpstr>Demographic Consequences of the Columbian Exchange (1.2)</vt:lpstr>
      <vt:lpstr>PowerPoint Presentation</vt:lpstr>
      <vt:lpstr>Demographic Consequences (1.2)</vt:lpstr>
      <vt:lpstr>Demographic Consequences (1.2)</vt:lpstr>
      <vt:lpstr>Sugar Plantations (1.2)</vt:lpstr>
      <vt:lpstr>PowerPoint Presentation</vt:lpstr>
      <vt:lpstr>PowerPoint Presentation</vt:lpstr>
      <vt:lpstr>So Why Slaves?</vt:lpstr>
      <vt:lpstr>Demographic Consequences (1.2)</vt:lpstr>
      <vt:lpstr>Demographic Consequences (1.2)</vt:lpstr>
      <vt:lpstr>Demographic Consequences (1.2)</vt:lpstr>
      <vt:lpstr>Conquest (1.2)</vt:lpstr>
      <vt:lpstr>New World Wealth (1.2)</vt:lpstr>
      <vt:lpstr>Empire Building (1.2)</vt:lpstr>
      <vt:lpstr>Empire Building (1.2)</vt:lpstr>
      <vt:lpstr>Political Consolidation (1.2)</vt:lpstr>
      <vt:lpstr>New World Opportunities (1.2)</vt:lpstr>
      <vt:lpstr>Missionary Opportunities (1.2)</vt:lpstr>
      <vt:lpstr>European Population Growth (1.2)</vt:lpstr>
      <vt:lpstr>New Global Trade (1.2)</vt:lpstr>
      <vt:lpstr>Mercantilism (1.2)</vt:lpstr>
      <vt:lpstr>Changing Racial Paradigms (1.3)</vt:lpstr>
      <vt:lpstr>The American Indian “Problem” (1.3)</vt:lpstr>
      <vt:lpstr>The American Indian “Problem” (1.2)</vt:lpstr>
      <vt:lpstr>The American Indian “Problem” (1.2)</vt:lpstr>
      <vt:lpstr>The Racial Issue (1.2)</vt:lpstr>
      <vt:lpstr>American Indian Responses (1.2)</vt:lpstr>
      <vt:lpstr>African Responses (1.2)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One</dc:title>
  <dc:creator>win7</dc:creator>
  <cp:lastModifiedBy>CROSSEN, ZACHARIAH</cp:lastModifiedBy>
  <cp:revision>59</cp:revision>
  <dcterms:created xsi:type="dcterms:W3CDTF">2014-07-01T12:50:08Z</dcterms:created>
  <dcterms:modified xsi:type="dcterms:W3CDTF">2016-09-15T14:53:30Z</dcterms:modified>
</cp:coreProperties>
</file>