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90" r:id="rId5"/>
    <p:sldId id="258" r:id="rId6"/>
    <p:sldId id="259" r:id="rId7"/>
    <p:sldId id="266" r:id="rId8"/>
    <p:sldId id="260" r:id="rId9"/>
    <p:sldId id="261" r:id="rId10"/>
    <p:sldId id="264" r:id="rId11"/>
    <p:sldId id="270" r:id="rId12"/>
    <p:sldId id="292" r:id="rId13"/>
    <p:sldId id="291" r:id="rId14"/>
    <p:sldId id="269" r:id="rId15"/>
    <p:sldId id="271" r:id="rId16"/>
    <p:sldId id="272" r:id="rId17"/>
    <p:sldId id="273" r:id="rId18"/>
    <p:sldId id="274" r:id="rId19"/>
    <p:sldId id="278" r:id="rId20"/>
    <p:sldId id="275" r:id="rId21"/>
    <p:sldId id="276" r:id="rId22"/>
    <p:sldId id="288" r:id="rId23"/>
    <p:sldId id="277" r:id="rId24"/>
    <p:sldId id="280" r:id="rId25"/>
    <p:sldId id="281" r:id="rId26"/>
    <p:sldId id="287" r:id="rId27"/>
    <p:sldId id="282" r:id="rId28"/>
    <p:sldId id="283" r:id="rId29"/>
    <p:sldId id="284" r:id="rId30"/>
    <p:sldId id="285" r:id="rId31"/>
    <p:sldId id="293" r:id="rId32"/>
    <p:sldId id="286"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p:cViewPr varScale="1">
        <p:scale>
          <a:sx n="79" d="100"/>
          <a:sy n="79"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579D2-9F28-4CC2-8216-C20FFCCC9EB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345645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579D2-9F28-4CC2-8216-C20FFCCC9EB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389314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579D2-9F28-4CC2-8216-C20FFCCC9EB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205201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579D2-9F28-4CC2-8216-C20FFCCC9EB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372939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579D2-9F28-4CC2-8216-C20FFCCC9EB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140090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579D2-9F28-4CC2-8216-C20FFCCC9EBE}"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352737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579D2-9F28-4CC2-8216-C20FFCCC9EBE}"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128770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579D2-9F28-4CC2-8216-C20FFCCC9EBE}"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35507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579D2-9F28-4CC2-8216-C20FFCCC9EBE}"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391317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579D2-9F28-4CC2-8216-C20FFCCC9EBE}"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14447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579D2-9F28-4CC2-8216-C20FFCCC9EBE}"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16A21-79D3-44A1-BEC5-6113384D7931}" type="slidenum">
              <a:rPr lang="en-US" smtClean="0"/>
              <a:t>‹#›</a:t>
            </a:fld>
            <a:endParaRPr lang="en-US"/>
          </a:p>
        </p:txBody>
      </p:sp>
    </p:spTree>
    <p:extLst>
      <p:ext uri="{BB962C8B-B14F-4D97-AF65-F5344CB8AC3E}">
        <p14:creationId xmlns:p14="http://schemas.microsoft.com/office/powerpoint/2010/main" val="265202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579D2-9F28-4CC2-8216-C20FFCCC9EBE}" type="datetimeFigureOut">
              <a:rPr lang="en-US" smtClean="0"/>
              <a:t>11/28/2016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16A21-79D3-44A1-BEC5-6113384D7931}" type="slidenum">
              <a:rPr lang="en-US" smtClean="0"/>
              <a:t>‹#›</a:t>
            </a:fld>
            <a:endParaRPr lang="en-US"/>
          </a:p>
        </p:txBody>
      </p:sp>
    </p:spTree>
    <p:extLst>
      <p:ext uri="{BB962C8B-B14F-4D97-AF65-F5344CB8AC3E}">
        <p14:creationId xmlns:p14="http://schemas.microsoft.com/office/powerpoint/2010/main" val="312242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AA3gvcI58_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https://www.youtube.com/embed/IFpFHj4XfF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https://www.youtube.com/embed/zQYkIlSx0y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youtu.be/YcDoN-KEiKQ?t=34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APUSHING 3.1</a:t>
            </a:r>
            <a:endParaRPr lang="en-US" dirty="0"/>
          </a:p>
        </p:txBody>
      </p:sp>
      <p:sp>
        <p:nvSpPr>
          <p:cNvPr id="3" name="Subtitle 2"/>
          <p:cNvSpPr>
            <a:spLocks noGrp="1"/>
          </p:cNvSpPr>
          <p:nvPr>
            <p:ph type="subTitle" idx="1"/>
          </p:nvPr>
        </p:nvSpPr>
        <p:spPr>
          <a:xfrm>
            <a:off x="1524000" y="3602038"/>
            <a:ext cx="9144000" cy="2615882"/>
          </a:xfrm>
        </p:spPr>
        <p:txBody>
          <a:bodyPr>
            <a:normAutofit/>
          </a:bodyPr>
          <a:lstStyle/>
          <a:p>
            <a:pPr algn="l"/>
            <a:r>
              <a:rPr lang="en-US" i="1" dirty="0" smtClean="0"/>
              <a:t>British attempts to assert tighter control over its North American colonies and the colonial resolve to pursue self-government led to a colonial independence movement and the Revolutionary War.</a:t>
            </a:r>
          </a:p>
          <a:p>
            <a:pPr algn="l"/>
            <a:endParaRPr lang="en-US" i="1" dirty="0"/>
          </a:p>
          <a:p>
            <a:pPr algn="l"/>
            <a:r>
              <a:rPr lang="en-US" i="1" dirty="0" smtClean="0"/>
              <a:t>In a nutshell: The British try to boss around the colonies, and the colonies say “Oh no you </a:t>
            </a:r>
            <a:r>
              <a:rPr lang="en-US" i="1" dirty="0" err="1" smtClean="0"/>
              <a:t>dihn’t</a:t>
            </a:r>
            <a:r>
              <a:rPr lang="en-US" i="1" dirty="0" smtClean="0"/>
              <a:t>!”</a:t>
            </a:r>
            <a:endParaRPr lang="en-US" i="1" dirty="0"/>
          </a:p>
        </p:txBody>
      </p:sp>
    </p:spTree>
    <p:extLst>
      <p:ext uri="{BB962C8B-B14F-4D97-AF65-F5344CB8AC3E}">
        <p14:creationId xmlns:p14="http://schemas.microsoft.com/office/powerpoint/2010/main" val="276590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Pyrrhic Victory </a:t>
            </a:r>
            <a:endParaRPr lang="en-US" dirty="0"/>
          </a:p>
        </p:txBody>
      </p:sp>
      <p:sp>
        <p:nvSpPr>
          <p:cNvPr id="3" name="Content Placeholder 2"/>
          <p:cNvSpPr>
            <a:spLocks noGrp="1"/>
          </p:cNvSpPr>
          <p:nvPr>
            <p:ph idx="1"/>
          </p:nvPr>
        </p:nvSpPr>
        <p:spPr>
          <a:xfrm>
            <a:off x="838200" y="1825625"/>
            <a:ext cx="5444266" cy="4351338"/>
          </a:xfrm>
        </p:spPr>
        <p:txBody>
          <a:bodyPr/>
          <a:lstStyle/>
          <a:p>
            <a:r>
              <a:rPr lang="en-US" dirty="0" smtClean="0"/>
              <a:t>Overwhelming debt</a:t>
            </a:r>
          </a:p>
          <a:p>
            <a:endParaRPr lang="en-US" dirty="0"/>
          </a:p>
          <a:p>
            <a:r>
              <a:rPr lang="en-US" dirty="0" smtClean="0"/>
              <a:t>People in Britain are “tapped out”</a:t>
            </a:r>
          </a:p>
          <a:p>
            <a:endParaRPr lang="en-US" dirty="0"/>
          </a:p>
          <a:p>
            <a:r>
              <a:rPr lang="en-US" dirty="0" smtClean="0"/>
              <a:t>No good solutions for Parliament…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615" y="236668"/>
            <a:ext cx="5204607" cy="6395421"/>
          </a:xfrm>
          <a:prstGeom prst="rect">
            <a:avLst/>
          </a:prstGeom>
        </p:spPr>
      </p:pic>
    </p:spTree>
    <p:extLst>
      <p:ext uri="{BB962C8B-B14F-4D97-AF65-F5344CB8AC3E}">
        <p14:creationId xmlns:p14="http://schemas.microsoft.com/office/powerpoint/2010/main" val="85429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Frontier Problems</a:t>
            </a:r>
            <a:endParaRPr lang="en-US" dirty="0"/>
          </a:p>
        </p:txBody>
      </p:sp>
      <p:sp>
        <p:nvSpPr>
          <p:cNvPr id="3" name="Content Placeholder 2"/>
          <p:cNvSpPr>
            <a:spLocks noGrp="1"/>
          </p:cNvSpPr>
          <p:nvPr>
            <p:ph idx="1"/>
          </p:nvPr>
        </p:nvSpPr>
        <p:spPr/>
        <p:txBody>
          <a:bodyPr>
            <a:normAutofit/>
          </a:bodyPr>
          <a:lstStyle/>
          <a:p>
            <a:r>
              <a:rPr lang="en-US" dirty="0" smtClean="0"/>
              <a:t>Pontiac’s Rebellion</a:t>
            </a:r>
          </a:p>
          <a:p>
            <a:r>
              <a:rPr lang="en-US" dirty="0" smtClean="0"/>
              <a:t>Proclamation Act of 1763</a:t>
            </a:r>
          </a:p>
          <a:p>
            <a:r>
              <a:rPr lang="en-US" dirty="0" smtClean="0"/>
              <a:t>March of the Paxton Brothers</a:t>
            </a:r>
          </a:p>
          <a:p>
            <a:r>
              <a:rPr lang="en-US" dirty="0" smtClean="0"/>
              <a:t>And 92 others, according to Jay Z…</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799" t="4349" r="5285" b="4320"/>
          <a:stretch/>
        </p:blipFill>
        <p:spPr>
          <a:xfrm>
            <a:off x="7203174" y="1752599"/>
            <a:ext cx="4673267" cy="4800257"/>
          </a:xfrm>
          <a:prstGeom prst="rect">
            <a:avLst/>
          </a:prstGeom>
        </p:spPr>
      </p:pic>
    </p:spTree>
    <p:extLst>
      <p:ext uri="{BB962C8B-B14F-4D97-AF65-F5344CB8AC3E}">
        <p14:creationId xmlns:p14="http://schemas.microsoft.com/office/powerpoint/2010/main" val="191322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Indian Allies: The Iroquois</a:t>
            </a:r>
            <a:endParaRPr lang="en-US" dirty="0"/>
          </a:p>
        </p:txBody>
      </p:sp>
      <p:pic>
        <p:nvPicPr>
          <p:cNvPr id="8194" name="Picture 2" descr="http://www.nlm.nih.gov/nativevoices/assets/timeline/000/000/284/284_w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326273" cy="35497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ile2.answcdn.com/answ-cld/image/upload/w_760,c_fill,g_faces:center,q_60/v1401451881/gzkyucoogoxbqlvtkuz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398" y="1681521"/>
            <a:ext cx="5588402" cy="355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92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6"/>
            <a:ext cx="10515600" cy="1325563"/>
          </a:xfrm>
        </p:spPr>
        <p:txBody>
          <a:bodyPr/>
          <a:lstStyle/>
          <a:p>
            <a:r>
              <a:rPr lang="en-US" dirty="0" smtClean="0"/>
              <a:t>Proclamation Act of 1763</a:t>
            </a:r>
            <a:endParaRPr lang="en-US" dirty="0"/>
          </a:p>
        </p:txBody>
      </p:sp>
      <p:sp>
        <p:nvSpPr>
          <p:cNvPr id="3" name="Content Placeholder 2"/>
          <p:cNvSpPr>
            <a:spLocks noGrp="1"/>
          </p:cNvSpPr>
          <p:nvPr>
            <p:ph idx="1"/>
          </p:nvPr>
        </p:nvSpPr>
        <p:spPr>
          <a:xfrm>
            <a:off x="142740" y="1864261"/>
            <a:ext cx="5236084" cy="4351338"/>
          </a:xfrm>
        </p:spPr>
        <p:txBody>
          <a:bodyPr>
            <a:normAutofit/>
          </a:bodyPr>
          <a:lstStyle/>
          <a:p>
            <a:r>
              <a:rPr lang="en-US" sz="2400" dirty="0" smtClean="0"/>
              <a:t>British close lands to settlement</a:t>
            </a:r>
          </a:p>
          <a:p>
            <a:pPr marL="0" indent="0">
              <a:buNone/>
            </a:pPr>
            <a:endParaRPr lang="en-US" sz="2400" dirty="0" smtClean="0"/>
          </a:p>
          <a:p>
            <a:r>
              <a:rPr lang="en-US" sz="2400" dirty="0" smtClean="0"/>
              <a:t>Colonists resent this and claim right to settle</a:t>
            </a:r>
          </a:p>
          <a:p>
            <a:pPr marL="0" indent="0">
              <a:buNone/>
            </a:pPr>
            <a:endParaRPr lang="en-US" sz="2400" dirty="0" smtClean="0"/>
          </a:p>
          <a:p>
            <a:r>
              <a:rPr lang="en-US" sz="2400" dirty="0" smtClean="0"/>
              <a:t>10,000 redcoats enforce the proclamation, need to be quartered and paid.</a:t>
            </a:r>
          </a:p>
          <a:p>
            <a:pPr marL="0" indent="0">
              <a:buNone/>
            </a:pPr>
            <a:endParaRPr lang="en-US" sz="2400" dirty="0" smtClean="0"/>
          </a:p>
        </p:txBody>
      </p:sp>
      <p:pic>
        <p:nvPicPr>
          <p:cNvPr id="6148" name="Picture 4" descr="http://www.trinityhistory.org/AmH/images/Treaty%20of%20Paris%20Boundaries.jpg"/>
          <p:cNvPicPr>
            <a:picLocks noChangeAspect="1" noChangeArrowheads="1"/>
          </p:cNvPicPr>
          <p:nvPr/>
        </p:nvPicPr>
        <p:blipFill rotWithShape="1">
          <a:blip r:embed="rId2">
            <a:extLst>
              <a:ext uri="{28A0092B-C50C-407E-A947-70E740481C1C}">
                <a14:useLocalDpi xmlns:a14="http://schemas.microsoft.com/office/drawing/2010/main" val="0"/>
              </a:ext>
            </a:extLst>
          </a:blip>
          <a:srcRect b="7053"/>
          <a:stretch/>
        </p:blipFill>
        <p:spPr bwMode="auto">
          <a:xfrm>
            <a:off x="6749558" y="793437"/>
            <a:ext cx="5227794" cy="578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70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Proclamation of 1763</a:t>
            </a:r>
            <a:endParaRPr lang="en-US" dirty="0"/>
          </a:p>
        </p:txBody>
      </p:sp>
      <p:sp>
        <p:nvSpPr>
          <p:cNvPr id="3" name="Content Placeholder 2"/>
          <p:cNvSpPr>
            <a:spLocks noGrp="1"/>
          </p:cNvSpPr>
          <p:nvPr>
            <p:ph idx="1"/>
          </p:nvPr>
        </p:nvSpPr>
        <p:spPr>
          <a:xfrm>
            <a:off x="247426" y="1825625"/>
            <a:ext cx="5259443" cy="4351338"/>
          </a:xfrm>
        </p:spPr>
        <p:txBody>
          <a:bodyPr/>
          <a:lstStyle/>
          <a:p>
            <a:pPr marL="0" indent="0">
              <a:buNone/>
            </a:pPr>
            <a:r>
              <a:rPr lang="en-US" dirty="0" smtClean="0"/>
              <a:t>Why do you think this would upset the colonists?</a:t>
            </a:r>
          </a:p>
          <a:p>
            <a:pPr marL="0" indent="0">
              <a:buNone/>
            </a:pPr>
            <a:endParaRPr lang="en-US" dirty="0" smtClean="0"/>
          </a:p>
          <a:p>
            <a:pPr marL="0" indent="0">
              <a:buNone/>
            </a:pPr>
            <a:r>
              <a:rPr lang="en-US" dirty="0" smtClean="0"/>
              <a:t>Connect to the start of the war and Washington’s original mission.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869" y="1301674"/>
            <a:ext cx="6103086" cy="5360819"/>
          </a:xfrm>
          <a:prstGeom prst="rect">
            <a:avLst/>
          </a:prstGeom>
        </p:spPr>
      </p:pic>
    </p:spTree>
    <p:extLst>
      <p:ext uri="{BB962C8B-B14F-4D97-AF65-F5344CB8AC3E}">
        <p14:creationId xmlns:p14="http://schemas.microsoft.com/office/powerpoint/2010/main" val="2721738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Pontiac’s Rebellion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529" y="1767446"/>
            <a:ext cx="5436332" cy="43354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06" y="1767446"/>
            <a:ext cx="5806440" cy="4335475"/>
          </a:xfrm>
          <a:prstGeom prst="rect">
            <a:avLst/>
          </a:prstGeom>
        </p:spPr>
      </p:pic>
    </p:spTree>
    <p:extLst>
      <p:ext uri="{BB962C8B-B14F-4D97-AF65-F5344CB8AC3E}">
        <p14:creationId xmlns:p14="http://schemas.microsoft.com/office/powerpoint/2010/main" val="701677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of the Paxton Boys</a:t>
            </a:r>
            <a:endParaRPr lang="en-US" dirty="0"/>
          </a:p>
        </p:txBody>
      </p:sp>
      <p:sp>
        <p:nvSpPr>
          <p:cNvPr id="5" name="Content Placeholder 4"/>
          <p:cNvSpPr>
            <a:spLocks noGrp="1"/>
          </p:cNvSpPr>
          <p:nvPr>
            <p:ph idx="1"/>
          </p:nvPr>
        </p:nvSpPr>
        <p:spPr>
          <a:xfrm>
            <a:off x="634701" y="1825625"/>
            <a:ext cx="5023821" cy="4351338"/>
          </a:xfrm>
        </p:spPr>
        <p:txBody>
          <a:bodyPr/>
          <a:lstStyle/>
          <a:p>
            <a:r>
              <a:rPr lang="en-US" dirty="0" smtClean="0"/>
              <a:t>Scots-Irish regard Quakers as too “nice”</a:t>
            </a:r>
          </a:p>
          <a:p>
            <a:r>
              <a:rPr lang="en-US" dirty="0" smtClean="0"/>
              <a:t>Conestoga Massacre (1763), last 20 Conestoga Indians die</a:t>
            </a:r>
          </a:p>
          <a:p>
            <a:r>
              <a:rPr lang="en-US" dirty="0" smtClean="0"/>
              <a:t>Governor wants to try the men for murder</a:t>
            </a:r>
          </a:p>
          <a:p>
            <a:r>
              <a:rPr lang="en-US" dirty="0" smtClean="0"/>
              <a:t>250 Scots-Irish march on Philly</a:t>
            </a:r>
          </a:p>
          <a:p>
            <a:r>
              <a:rPr lang="en-US" dirty="0" smtClean="0"/>
              <a:t>Compare to Bacon’s Rebellion</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522" y="1825625"/>
            <a:ext cx="6393449" cy="4310232"/>
          </a:xfrm>
          <a:prstGeom prst="rect">
            <a:avLst/>
          </a:prstGeom>
        </p:spPr>
      </p:pic>
    </p:spTree>
    <p:extLst>
      <p:ext uri="{BB962C8B-B14F-4D97-AF65-F5344CB8AC3E}">
        <p14:creationId xmlns:p14="http://schemas.microsoft.com/office/powerpoint/2010/main" val="373556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Boone and Others…</a:t>
            </a:r>
            <a:endParaRPr lang="en-US" dirty="0"/>
          </a:p>
        </p:txBody>
      </p:sp>
      <p:sp>
        <p:nvSpPr>
          <p:cNvPr id="3" name="Content Placeholder 2"/>
          <p:cNvSpPr>
            <a:spLocks noGrp="1"/>
          </p:cNvSpPr>
          <p:nvPr>
            <p:ph idx="1"/>
          </p:nvPr>
        </p:nvSpPr>
        <p:spPr>
          <a:xfrm>
            <a:off x="838199" y="1825625"/>
            <a:ext cx="3766073" cy="4351338"/>
          </a:xfrm>
        </p:spPr>
        <p:txBody>
          <a:bodyPr/>
          <a:lstStyle/>
          <a:p>
            <a:r>
              <a:rPr lang="en-US" dirty="0" smtClean="0"/>
              <a:t>Boone reaches Kentucky in 1767</a:t>
            </a:r>
          </a:p>
          <a:p>
            <a:endParaRPr lang="en-US" dirty="0" smtClean="0"/>
          </a:p>
          <a:p>
            <a:r>
              <a:rPr lang="en-US" dirty="0" smtClean="0"/>
              <a:t>What does this tell us?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7153" y="1402260"/>
            <a:ext cx="7153836" cy="5236608"/>
          </a:xfrm>
          <a:prstGeom prst="rect">
            <a:avLst/>
          </a:prstGeom>
        </p:spPr>
      </p:pic>
    </p:spTree>
    <p:extLst>
      <p:ext uri="{BB962C8B-B14F-4D97-AF65-F5344CB8AC3E}">
        <p14:creationId xmlns:p14="http://schemas.microsoft.com/office/powerpoint/2010/main" val="100814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3.1.2</a:t>
            </a:r>
            <a:endParaRPr lang="en-US" dirty="0"/>
          </a:p>
        </p:txBody>
      </p:sp>
      <p:sp>
        <p:nvSpPr>
          <p:cNvPr id="3" name="Content Placeholder 2"/>
          <p:cNvSpPr>
            <a:spLocks noGrp="1"/>
          </p:cNvSpPr>
          <p:nvPr>
            <p:ph idx="1"/>
          </p:nvPr>
        </p:nvSpPr>
        <p:spPr>
          <a:xfrm>
            <a:off x="838201" y="1825625"/>
            <a:ext cx="4282440" cy="4351338"/>
          </a:xfrm>
        </p:spPr>
        <p:txBody>
          <a:bodyPr>
            <a:normAutofit lnSpcReduction="10000"/>
          </a:bodyPr>
          <a:lstStyle/>
          <a:p>
            <a:pPr marL="0" indent="0">
              <a:buNone/>
            </a:pPr>
            <a:r>
              <a:rPr lang="en-US" dirty="0" smtClean="0"/>
              <a:t>The desire of many colonists to assert ideals of self-government in the face of renewed British imperial efforts led to a colonial independence movement and war with Britain.</a:t>
            </a:r>
          </a:p>
          <a:p>
            <a:pPr marL="0" indent="0">
              <a:buNone/>
            </a:pPr>
            <a:endParaRPr lang="en-US" dirty="0"/>
          </a:p>
          <a:p>
            <a:pPr marL="0" indent="0">
              <a:buNone/>
            </a:pPr>
            <a:r>
              <a:rPr lang="en-US" i="1" dirty="0" smtClean="0"/>
              <a:t>In a nutshell: There’ll be one less set of footsteps on your floor in the morning.</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551" y="1690688"/>
            <a:ext cx="6585249" cy="4425287"/>
          </a:xfrm>
          <a:prstGeom prst="rect">
            <a:avLst/>
          </a:prstGeom>
        </p:spPr>
      </p:pic>
    </p:spTree>
    <p:extLst>
      <p:ext uri="{BB962C8B-B14F-4D97-AF65-F5344CB8AC3E}">
        <p14:creationId xmlns:p14="http://schemas.microsoft.com/office/powerpoint/2010/main" val="196195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Brother, Can You Spare a Few Billion Dimes?</a:t>
            </a:r>
            <a:endParaRPr lang="en-US" dirty="0"/>
          </a:p>
        </p:txBody>
      </p:sp>
      <p:sp>
        <p:nvSpPr>
          <p:cNvPr id="3" name="Content Placeholder 2"/>
          <p:cNvSpPr>
            <a:spLocks noGrp="1"/>
          </p:cNvSpPr>
          <p:nvPr>
            <p:ph idx="1"/>
          </p:nvPr>
        </p:nvSpPr>
        <p:spPr>
          <a:xfrm>
            <a:off x="838200" y="1825625"/>
            <a:ext cx="3959711" cy="4351338"/>
          </a:xfrm>
        </p:spPr>
        <p:txBody>
          <a:bodyPr/>
          <a:lstStyle/>
          <a:p>
            <a:r>
              <a:rPr lang="en-US" dirty="0" smtClean="0"/>
              <a:t>War Doubles Britain’s National Debt to £122,000,000</a:t>
            </a:r>
          </a:p>
          <a:p>
            <a:endParaRPr lang="en-US" dirty="0" smtClean="0"/>
          </a:p>
          <a:p>
            <a:r>
              <a:rPr lang="en-US" dirty="0" smtClean="0"/>
              <a:t>£4,400,000 annual interest…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666" y="1825625"/>
            <a:ext cx="7524078" cy="4796599"/>
          </a:xfrm>
          <a:prstGeom prst="rect">
            <a:avLst/>
          </a:prstGeom>
        </p:spPr>
      </p:pic>
      <p:sp>
        <p:nvSpPr>
          <p:cNvPr id="6" name="Oval 5"/>
          <p:cNvSpPr/>
          <p:nvPr/>
        </p:nvSpPr>
        <p:spPr>
          <a:xfrm>
            <a:off x="9628094" y="3474720"/>
            <a:ext cx="1065007" cy="742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5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3.1.1</a:t>
            </a:r>
            <a:endParaRPr lang="en-US" dirty="0"/>
          </a:p>
        </p:txBody>
      </p:sp>
      <p:sp>
        <p:nvSpPr>
          <p:cNvPr id="3" name="Content Placeholder 2"/>
          <p:cNvSpPr>
            <a:spLocks noGrp="1"/>
          </p:cNvSpPr>
          <p:nvPr>
            <p:ph idx="1"/>
          </p:nvPr>
        </p:nvSpPr>
        <p:spPr>
          <a:xfrm>
            <a:off x="838200" y="1825624"/>
            <a:ext cx="6100482" cy="4884457"/>
          </a:xfrm>
        </p:spPr>
        <p:txBody>
          <a:bodyPr/>
          <a:lstStyle/>
          <a:p>
            <a:pPr marL="0" indent="0">
              <a:buNone/>
            </a:pPr>
            <a:r>
              <a:rPr lang="en-US" dirty="0" smtClean="0"/>
              <a:t>The competition among the British, French, and American Indians for economic and political advantage in North America culminated in the Seven Years’ War (the French and Indian War), in which Britain defeated France and allied American Indians.</a:t>
            </a:r>
          </a:p>
          <a:p>
            <a:pPr marL="0" indent="0">
              <a:buNone/>
            </a:pPr>
            <a:endParaRPr lang="en-US" dirty="0"/>
          </a:p>
          <a:p>
            <a:pPr marL="0" indent="0">
              <a:buNone/>
            </a:pPr>
            <a:r>
              <a:rPr lang="en-US" i="1" dirty="0" smtClean="0"/>
              <a:t>In a nutshell: (See next slide)</a:t>
            </a:r>
            <a:endParaRPr lang="en-US"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2549"/>
          <a:stretch/>
        </p:blipFill>
        <p:spPr>
          <a:xfrm>
            <a:off x="6938682" y="0"/>
            <a:ext cx="5253318" cy="6858000"/>
          </a:xfrm>
          <a:prstGeom prst="rect">
            <a:avLst/>
          </a:prstGeom>
        </p:spPr>
      </p:pic>
      <p:sp>
        <p:nvSpPr>
          <p:cNvPr id="5" name="TextBox 4"/>
          <p:cNvSpPr txBox="1"/>
          <p:nvPr/>
        </p:nvSpPr>
        <p:spPr>
          <a:xfrm>
            <a:off x="3303494" y="121340"/>
            <a:ext cx="3321424" cy="954107"/>
          </a:xfrm>
          <a:prstGeom prst="rect">
            <a:avLst/>
          </a:prstGeom>
          <a:noFill/>
        </p:spPr>
        <p:txBody>
          <a:bodyPr wrap="square" rtlCol="0">
            <a:spAutoFit/>
          </a:bodyPr>
          <a:lstStyle/>
          <a:p>
            <a:r>
              <a:rPr lang="en-US" sz="2800" dirty="0" smtClean="0"/>
              <a:t>I wonder why war broke out in 1754…</a:t>
            </a:r>
            <a:endParaRPr lang="en-US" sz="2800" dirty="0"/>
          </a:p>
        </p:txBody>
      </p:sp>
      <p:sp>
        <p:nvSpPr>
          <p:cNvPr id="6" name="Cloud Callout 5"/>
          <p:cNvSpPr/>
          <p:nvPr/>
        </p:nvSpPr>
        <p:spPr>
          <a:xfrm>
            <a:off x="2756647" y="-13447"/>
            <a:ext cx="4182036" cy="1223682"/>
          </a:xfrm>
          <a:prstGeom prst="cloudCallout">
            <a:avLst>
              <a:gd name="adj1" fmla="val 48017"/>
              <a:gd name="adj2" fmla="val 482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8" y="365125"/>
            <a:ext cx="11865685" cy="1325563"/>
          </a:xfrm>
        </p:spPr>
        <p:txBody>
          <a:bodyPr/>
          <a:lstStyle/>
          <a:p>
            <a:pPr algn="ctr"/>
            <a:r>
              <a:rPr lang="en-US" dirty="0" smtClean="0"/>
              <a:t>End of Salutary Neglect and Beginning of Alienation</a:t>
            </a:r>
            <a:endParaRPr lang="en-US" dirty="0"/>
          </a:p>
        </p:txBody>
      </p:sp>
      <p:sp>
        <p:nvSpPr>
          <p:cNvPr id="3" name="Content Placeholder 2"/>
          <p:cNvSpPr>
            <a:spLocks noGrp="1"/>
          </p:cNvSpPr>
          <p:nvPr>
            <p:ph idx="1"/>
          </p:nvPr>
        </p:nvSpPr>
        <p:spPr>
          <a:xfrm>
            <a:off x="289560" y="1771837"/>
            <a:ext cx="10285207" cy="4351338"/>
          </a:xfrm>
        </p:spPr>
        <p:txBody>
          <a:bodyPr numCol="2">
            <a:normAutofit/>
          </a:bodyPr>
          <a:lstStyle/>
          <a:p>
            <a:pPr marL="0" indent="0">
              <a:buNone/>
            </a:pPr>
            <a:r>
              <a:rPr lang="en-US" b="1" dirty="0" smtClean="0"/>
              <a:t>Be able to connect the dots…</a:t>
            </a:r>
          </a:p>
          <a:p>
            <a:r>
              <a:rPr lang="en-US" dirty="0"/>
              <a:t>Proclamation of 1763</a:t>
            </a:r>
          </a:p>
          <a:p>
            <a:r>
              <a:rPr lang="en-US" dirty="0"/>
              <a:t>Sugar Act (1764)</a:t>
            </a:r>
          </a:p>
          <a:p>
            <a:r>
              <a:rPr lang="en-US" dirty="0"/>
              <a:t>Quartering Act (1765)</a:t>
            </a:r>
          </a:p>
          <a:p>
            <a:r>
              <a:rPr lang="en-US" dirty="0"/>
              <a:t>Stamp Act (1765)</a:t>
            </a:r>
          </a:p>
          <a:p>
            <a:r>
              <a:rPr lang="en-US" dirty="0"/>
              <a:t>Declaratory Act (1765)</a:t>
            </a:r>
          </a:p>
          <a:p>
            <a:r>
              <a:rPr lang="en-US" dirty="0"/>
              <a:t>Townshend Acts (1767)</a:t>
            </a:r>
          </a:p>
          <a:p>
            <a:r>
              <a:rPr lang="en-US" dirty="0"/>
              <a:t>Mrs. Hall Born (1768)</a:t>
            </a:r>
          </a:p>
          <a:p>
            <a:endParaRPr lang="en-US" dirty="0" smtClean="0"/>
          </a:p>
          <a:p>
            <a:r>
              <a:rPr lang="en-US" dirty="0" smtClean="0"/>
              <a:t>Boston </a:t>
            </a:r>
            <a:r>
              <a:rPr lang="en-US" dirty="0"/>
              <a:t>Massacre (1770)</a:t>
            </a:r>
          </a:p>
          <a:p>
            <a:r>
              <a:rPr lang="en-US" i="1" dirty="0" err="1"/>
              <a:t>Gaspee</a:t>
            </a:r>
            <a:r>
              <a:rPr lang="en-US" dirty="0"/>
              <a:t> Incident (1772)</a:t>
            </a:r>
            <a:endParaRPr lang="en-US" i="1" dirty="0"/>
          </a:p>
          <a:p>
            <a:r>
              <a:rPr lang="en-US" dirty="0"/>
              <a:t>Boston Tea Party (1773)</a:t>
            </a:r>
          </a:p>
          <a:p>
            <a:r>
              <a:rPr lang="en-US" dirty="0"/>
              <a:t>Coercive Acts (1774)</a:t>
            </a:r>
          </a:p>
          <a:p>
            <a:r>
              <a:rPr lang="en-US" dirty="0"/>
              <a:t>Quebec Act (1774)</a:t>
            </a:r>
          </a:p>
          <a:p>
            <a:pPr marL="0" indent="0">
              <a:buNone/>
            </a:pPr>
            <a:endParaRPr lang="en-US" dirty="0"/>
          </a:p>
        </p:txBody>
      </p:sp>
    </p:spTree>
    <p:extLst>
      <p:ext uri="{BB962C8B-B14F-4D97-AF65-F5344CB8AC3E}">
        <p14:creationId xmlns:p14="http://schemas.microsoft.com/office/powerpoint/2010/main" val="379593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33" y="365125"/>
            <a:ext cx="11381591" cy="1325563"/>
          </a:xfrm>
        </p:spPr>
        <p:txBody>
          <a:bodyPr/>
          <a:lstStyle/>
          <a:p>
            <a:r>
              <a:rPr lang="en-US" dirty="0" smtClean="0"/>
              <a:t>Relatively Small Taxes; Relatively Major Problems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 play…</a:t>
            </a:r>
          </a:p>
          <a:p>
            <a:pPr lvl="1"/>
            <a:r>
              <a:rPr lang="en-US" i="1" dirty="0" smtClean="0"/>
              <a:t>Magna Carta</a:t>
            </a:r>
          </a:p>
          <a:p>
            <a:pPr lvl="1"/>
            <a:r>
              <a:rPr lang="en-US" dirty="0" smtClean="0"/>
              <a:t>English Mindset and the Enlightenment</a:t>
            </a:r>
          </a:p>
          <a:p>
            <a:pPr lvl="1"/>
            <a:r>
              <a:rPr lang="en-US" dirty="0" smtClean="0"/>
              <a:t>Colonial Identity Issues</a:t>
            </a:r>
          </a:p>
          <a:p>
            <a:pPr marL="457200" lvl="1" indent="0">
              <a:buNone/>
            </a:pPr>
            <a:endParaRPr lang="en-US" dirty="0" smtClean="0"/>
          </a:p>
          <a:p>
            <a:pPr marL="0" indent="0">
              <a:buNone/>
            </a:pPr>
            <a:r>
              <a:rPr lang="en-US" dirty="0" smtClean="0"/>
              <a:t>Colonial Resistance</a:t>
            </a:r>
          </a:p>
          <a:p>
            <a:pPr lvl="1"/>
            <a:r>
              <a:rPr lang="en-US" dirty="0"/>
              <a:t>Sons of Liberty</a:t>
            </a:r>
          </a:p>
          <a:p>
            <a:pPr lvl="1"/>
            <a:r>
              <a:rPr lang="en-US" dirty="0" smtClean="0"/>
              <a:t>Smuggling</a:t>
            </a:r>
            <a:r>
              <a:rPr lang="en-US" dirty="0"/>
              <a:t>, Civil Disobedience</a:t>
            </a:r>
          </a:p>
          <a:p>
            <a:pPr lvl="1"/>
            <a:r>
              <a:rPr lang="en-US" dirty="0"/>
              <a:t>Stamp Act Congress (1765</a:t>
            </a:r>
            <a:r>
              <a:rPr lang="en-US" dirty="0" smtClean="0"/>
              <a:t>)</a:t>
            </a:r>
          </a:p>
          <a:p>
            <a:pPr lvl="1"/>
            <a:endParaRPr lang="en-US" dirty="0"/>
          </a:p>
          <a:p>
            <a:pPr marL="0" indent="0">
              <a:buNone/>
            </a:pPr>
            <a:r>
              <a:rPr lang="en-US" dirty="0" smtClean="0"/>
              <a:t>British Response</a:t>
            </a:r>
          </a:p>
          <a:p>
            <a:pPr lvl="1"/>
            <a:r>
              <a:rPr lang="en-US" dirty="0"/>
              <a:t>Repeal Stamp Act (analyze next slide)</a:t>
            </a:r>
          </a:p>
          <a:p>
            <a:pPr lvl="1"/>
            <a:r>
              <a:rPr lang="en-US" dirty="0"/>
              <a:t>Declaratory Act (1766)</a:t>
            </a:r>
          </a:p>
          <a:p>
            <a:pPr lvl="1"/>
            <a:r>
              <a:rPr lang="en-US" dirty="0" smtClean="0"/>
              <a:t>Townshend Acts (1767)</a:t>
            </a:r>
            <a:endParaRPr lang="en-US" dirty="0"/>
          </a:p>
          <a:p>
            <a:pPr marL="457200" lvl="1" indent="0">
              <a:buNone/>
            </a:pPr>
            <a:endParaRPr lang="en-US" dirty="0" smtClean="0"/>
          </a:p>
        </p:txBody>
      </p:sp>
      <p:pic>
        <p:nvPicPr>
          <p:cNvPr id="4" name="Picture 3"/>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185647" y="1740053"/>
            <a:ext cx="2277127" cy="3110641"/>
          </a:xfrm>
          <a:prstGeom prst="rect">
            <a:avLst/>
          </a:prstGeom>
        </p:spPr>
      </p:pic>
      <p:sp>
        <p:nvSpPr>
          <p:cNvPr id="5" name="TextBox 4"/>
          <p:cNvSpPr txBox="1"/>
          <p:nvPr/>
        </p:nvSpPr>
        <p:spPr>
          <a:xfrm>
            <a:off x="5819096" y="4706478"/>
            <a:ext cx="3010227" cy="523220"/>
          </a:xfrm>
          <a:prstGeom prst="rect">
            <a:avLst/>
          </a:prstGeom>
          <a:noFill/>
        </p:spPr>
        <p:txBody>
          <a:bodyPr wrap="square" rtlCol="0">
            <a:spAutoFit/>
          </a:bodyPr>
          <a:lstStyle/>
          <a:p>
            <a:pPr algn="ctr"/>
            <a:r>
              <a:rPr lang="en-US" sz="1400" i="1" dirty="0" err="1" smtClean="0"/>
              <a:t>Honi</a:t>
            </a:r>
            <a:r>
              <a:rPr lang="en-US" sz="1400" i="1" dirty="0" smtClean="0"/>
              <a:t> </a:t>
            </a:r>
            <a:r>
              <a:rPr lang="en-US" sz="1400" i="1" dirty="0" err="1" smtClean="0"/>
              <a:t>soit</a:t>
            </a:r>
            <a:r>
              <a:rPr lang="en-US" sz="1400" i="1" dirty="0" smtClean="0"/>
              <a:t> qui mal y </a:t>
            </a:r>
            <a:r>
              <a:rPr lang="en-US" sz="1400" i="1" dirty="0" err="1" smtClean="0"/>
              <a:t>pense</a:t>
            </a:r>
            <a:endParaRPr lang="en-US" sz="1400" i="1" dirty="0" smtClean="0"/>
          </a:p>
          <a:p>
            <a:pPr algn="ctr"/>
            <a:r>
              <a:rPr lang="en-US" sz="1400" dirty="0" smtClean="0"/>
              <a:t>“</a:t>
            </a:r>
            <a:r>
              <a:rPr lang="en-US" sz="1400" dirty="0"/>
              <a:t>Evil unto him who thinks evil of </a:t>
            </a:r>
            <a:r>
              <a:rPr lang="en-US" sz="1400" dirty="0" smtClean="0"/>
              <a:t>it”</a:t>
            </a:r>
            <a:endParaRPr lang="en-US" sz="1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599" t="4139" r="10927" b="3672"/>
          <a:stretch/>
        </p:blipFill>
        <p:spPr>
          <a:xfrm>
            <a:off x="9195872" y="1825625"/>
            <a:ext cx="2368599" cy="2942804"/>
          </a:xfrm>
          <a:prstGeom prst="rect">
            <a:avLst/>
          </a:prstGeom>
        </p:spPr>
      </p:pic>
    </p:spTree>
    <p:extLst>
      <p:ext uri="{BB962C8B-B14F-4D97-AF65-F5344CB8AC3E}">
        <p14:creationId xmlns:p14="http://schemas.microsoft.com/office/powerpoint/2010/main" val="133527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E2DBD9"/>
              </a:clrFrom>
              <a:clrTo>
                <a:srgbClr val="E2DBD9">
                  <a:alpha val="0"/>
                </a:srgbClr>
              </a:clrTo>
            </a:clrChange>
            <a:extLst>
              <a:ext uri="{28A0092B-C50C-407E-A947-70E740481C1C}">
                <a14:useLocalDpi xmlns:a14="http://schemas.microsoft.com/office/drawing/2010/main" val="0"/>
              </a:ext>
            </a:extLst>
          </a:blip>
          <a:stretch>
            <a:fillRect/>
          </a:stretch>
        </p:blipFill>
        <p:spPr>
          <a:xfrm>
            <a:off x="80994" y="3442874"/>
            <a:ext cx="5800725" cy="3228975"/>
          </a:xfr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6338" y="3346282"/>
            <a:ext cx="5485662" cy="3422158"/>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3264" y="141468"/>
            <a:ext cx="6499541" cy="3301406"/>
          </a:xfrm>
          <a:prstGeom prst="rect">
            <a:avLst/>
          </a:prstGeom>
        </p:spPr>
      </p:pic>
      <p:sp>
        <p:nvSpPr>
          <p:cNvPr id="7" name="TextBox 6"/>
          <p:cNvSpPr txBox="1"/>
          <p:nvPr/>
        </p:nvSpPr>
        <p:spPr>
          <a:xfrm>
            <a:off x="284172" y="306468"/>
            <a:ext cx="5039093" cy="584775"/>
          </a:xfrm>
          <a:prstGeom prst="rect">
            <a:avLst/>
          </a:prstGeom>
          <a:noFill/>
        </p:spPr>
        <p:txBody>
          <a:bodyPr wrap="square" rtlCol="0">
            <a:spAutoFit/>
          </a:bodyPr>
          <a:lstStyle/>
          <a:p>
            <a:r>
              <a:rPr lang="en-US" sz="3200" dirty="0" smtClean="0"/>
              <a:t>What do these charts show?</a:t>
            </a:r>
            <a:endParaRPr lang="en-US" sz="3200" dirty="0"/>
          </a:p>
        </p:txBody>
      </p:sp>
    </p:spTree>
    <p:extLst>
      <p:ext uri="{BB962C8B-B14F-4D97-AF65-F5344CB8AC3E}">
        <p14:creationId xmlns:p14="http://schemas.microsoft.com/office/powerpoint/2010/main" val="3054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60" y="2130013"/>
            <a:ext cx="2872293" cy="4545843"/>
          </a:xfrm>
        </p:spPr>
        <p:txBody>
          <a:bodyPr>
            <a:normAutofit/>
          </a:bodyPr>
          <a:lstStyle/>
          <a:p>
            <a:pPr marL="0" indent="0">
              <a:buNone/>
            </a:pPr>
            <a:r>
              <a:rPr lang="en-US" sz="1800" dirty="0"/>
              <a:t>Within this Family Vault, Lie Interred, it is to be hoped never to rise again, The Star Chamber Court Ship Money Excise Money &amp; all Imposts without Parliament. The Act de </a:t>
            </a:r>
            <a:r>
              <a:rPr lang="en-US" sz="1800" dirty="0" err="1"/>
              <a:t>Haeritico</a:t>
            </a:r>
            <a:r>
              <a:rPr lang="en-US" sz="1800" dirty="0"/>
              <a:t> </a:t>
            </a:r>
            <a:r>
              <a:rPr lang="en-US" sz="1800" dirty="0" err="1"/>
              <a:t>Comburendo</a:t>
            </a:r>
            <a:r>
              <a:rPr lang="en-US" sz="1800" dirty="0"/>
              <a:t> Hearth Mon </a:t>
            </a:r>
            <a:r>
              <a:rPr lang="en-US" sz="1800" dirty="0" err="1"/>
              <a:t>Gener</a:t>
            </a:r>
            <a:r>
              <a:rPr lang="en-US" sz="1800" dirty="0"/>
              <a:t> Warrants And which tended to alienate the Affections of Englishmen to their Country.</a:t>
            </a:r>
          </a:p>
          <a:p>
            <a:pPr marL="0" indent="0">
              <a:buNone/>
            </a:pPr>
            <a:endParaRPr lang="en-US" sz="1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353" y="173915"/>
            <a:ext cx="9144000" cy="6501942"/>
          </a:xfrm>
          <a:prstGeom prst="rect">
            <a:avLst/>
          </a:prstGeom>
        </p:spPr>
      </p:pic>
      <p:sp>
        <p:nvSpPr>
          <p:cNvPr id="6" name="Right Arrow 5"/>
          <p:cNvSpPr/>
          <p:nvPr/>
        </p:nvSpPr>
        <p:spPr>
          <a:xfrm>
            <a:off x="2818504" y="3388659"/>
            <a:ext cx="279698" cy="5056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016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Stamp Act’s Repeal and the Declaratory Act…</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dirty="0" smtClean="0"/>
              <a:t>Similar Problems; Similar Solutions</a:t>
            </a:r>
          </a:p>
          <a:p>
            <a:pPr marL="0" indent="0">
              <a:buNone/>
            </a:pPr>
            <a:endParaRPr lang="en-US" dirty="0" smtClean="0"/>
          </a:p>
          <a:p>
            <a:r>
              <a:rPr lang="en-US" dirty="0" smtClean="0"/>
              <a:t>Townshend Acts (1767)</a:t>
            </a:r>
          </a:p>
          <a:p>
            <a:pPr lvl="1"/>
            <a:r>
              <a:rPr lang="en-US" dirty="0" smtClean="0"/>
              <a:t>New duties: glass, paper, tea</a:t>
            </a:r>
          </a:p>
          <a:p>
            <a:pPr lvl="1"/>
            <a:r>
              <a:rPr lang="en-US" dirty="0" smtClean="0"/>
              <a:t>Revenue to pay royal officials in colonies</a:t>
            </a:r>
          </a:p>
          <a:p>
            <a:endParaRPr lang="en-US" dirty="0"/>
          </a:p>
          <a:p>
            <a:r>
              <a:rPr lang="en-US" dirty="0" smtClean="0"/>
              <a:t>Colonial Resistance</a:t>
            </a:r>
          </a:p>
          <a:p>
            <a:pPr lvl="1"/>
            <a:r>
              <a:rPr lang="en-US" dirty="0" smtClean="0"/>
              <a:t>Smuggling, boycotts, protest</a:t>
            </a:r>
          </a:p>
          <a:p>
            <a:pPr lvl="1"/>
            <a:r>
              <a:rPr lang="en-US" i="1" dirty="0" smtClean="0"/>
              <a:t>Letters from a Farmer in Pennsylvania</a:t>
            </a:r>
          </a:p>
          <a:p>
            <a:pPr lvl="1"/>
            <a:r>
              <a:rPr lang="en-US" dirty="0" smtClean="0"/>
              <a:t>Adams’s “Circular Letter”</a:t>
            </a:r>
          </a:p>
          <a:p>
            <a:pPr lvl="1"/>
            <a:r>
              <a:rPr lang="en-US" dirty="0" smtClean="0"/>
              <a:t>Mercy Otis Warren</a:t>
            </a:r>
          </a:p>
          <a:p>
            <a:endParaRPr lang="en-US" dirty="0"/>
          </a:p>
          <a:p>
            <a:r>
              <a:rPr lang="en-US" dirty="0" smtClean="0"/>
              <a:t>British Response</a:t>
            </a:r>
          </a:p>
          <a:p>
            <a:pPr lvl="1"/>
            <a:r>
              <a:rPr lang="en-US" dirty="0" smtClean="0"/>
              <a:t>Call sedition!</a:t>
            </a:r>
          </a:p>
          <a:p>
            <a:pPr lvl="1"/>
            <a:r>
              <a:rPr lang="en-US" dirty="0" smtClean="0"/>
              <a:t>Consider abolishing colonial assemblies</a:t>
            </a:r>
          </a:p>
          <a:p>
            <a:pPr lvl="1"/>
            <a:r>
              <a:rPr lang="en-US" dirty="0" smtClean="0"/>
              <a:t>Fire Lord Townshend</a:t>
            </a:r>
          </a:p>
          <a:p>
            <a:endParaRPr lang="en-US" dirty="0" smtClean="0"/>
          </a:p>
        </p:txBody>
      </p:sp>
      <p:pic>
        <p:nvPicPr>
          <p:cNvPr id="4" name="Picture 3"/>
          <p:cNvPicPr>
            <a:picLocks noChangeAspect="1"/>
          </p:cNvPicPr>
          <p:nvPr/>
        </p:nvPicPr>
        <p:blipFill>
          <a:blip r:embed="rId2"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019800" y="2362200"/>
            <a:ext cx="2971800" cy="3772384"/>
          </a:xfrm>
          <a:prstGeom prst="rect">
            <a:avLst/>
          </a:prstGeom>
        </p:spPr>
      </p:pic>
      <p:sp>
        <p:nvSpPr>
          <p:cNvPr id="5" name="Oval Callout 4"/>
          <p:cNvSpPr/>
          <p:nvPr/>
        </p:nvSpPr>
        <p:spPr>
          <a:xfrm>
            <a:off x="8153400" y="1066800"/>
            <a:ext cx="2514600" cy="1771650"/>
          </a:xfrm>
          <a:prstGeom prst="wedgeEllipseCallout">
            <a:avLst>
              <a:gd name="adj1" fmla="val -57568"/>
              <a:gd name="adj2" fmla="val 872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taxes are laid upon us without having a legal representation where they are laid, we are reduced from the character of free subjects to the state of tributary slaves.</a:t>
            </a:r>
          </a:p>
        </p:txBody>
      </p:sp>
      <p:sp>
        <p:nvSpPr>
          <p:cNvPr id="6" name="TextBox 5"/>
          <p:cNvSpPr txBox="1"/>
          <p:nvPr/>
        </p:nvSpPr>
        <p:spPr>
          <a:xfrm>
            <a:off x="6705600" y="6118739"/>
            <a:ext cx="2286000" cy="369332"/>
          </a:xfrm>
          <a:prstGeom prst="rect">
            <a:avLst/>
          </a:prstGeom>
          <a:noFill/>
        </p:spPr>
        <p:txBody>
          <a:bodyPr wrap="square" rtlCol="0">
            <a:spAutoFit/>
          </a:bodyPr>
          <a:lstStyle/>
          <a:p>
            <a:r>
              <a:rPr lang="en-US" dirty="0"/>
              <a:t>Samuel Adams</a:t>
            </a:r>
          </a:p>
        </p:txBody>
      </p:sp>
    </p:spTree>
    <p:extLst>
      <p:ext uri="{BB962C8B-B14F-4D97-AF65-F5344CB8AC3E}">
        <p14:creationId xmlns:p14="http://schemas.microsoft.com/office/powerpoint/2010/main" val="144310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8801" y="2209800"/>
            <a:ext cx="3662236" cy="4076700"/>
          </a:xfrm>
          <a:prstGeom prst="rect">
            <a:avLst/>
          </a:prstGeom>
        </p:spPr>
      </p:pic>
      <p:sp>
        <p:nvSpPr>
          <p:cNvPr id="2" name="Title 1"/>
          <p:cNvSpPr>
            <a:spLocks noGrp="1"/>
          </p:cNvSpPr>
          <p:nvPr>
            <p:ph type="title"/>
          </p:nvPr>
        </p:nvSpPr>
        <p:spPr/>
        <p:txBody>
          <a:bodyPr/>
          <a:lstStyle/>
          <a:p>
            <a:r>
              <a:rPr lang="en-US" dirty="0" smtClean="0"/>
              <a:t>Lord North</a:t>
            </a:r>
            <a:endParaRPr lang="en-US" dirty="0"/>
          </a:p>
        </p:txBody>
      </p:sp>
      <p:sp>
        <p:nvSpPr>
          <p:cNvPr id="8" name="Oval Callout 7"/>
          <p:cNvSpPr/>
          <p:nvPr/>
        </p:nvSpPr>
        <p:spPr>
          <a:xfrm>
            <a:off x="7848600" y="1828800"/>
            <a:ext cx="2812228" cy="1570616"/>
          </a:xfrm>
          <a:prstGeom prst="wedgeEllipseCallout">
            <a:avLst>
              <a:gd name="adj1" fmla="val -63520"/>
              <a:gd name="adj2" fmla="val 692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Every one with this writ may be a tyrant; if this commission be legal, a tyrant in a legal manner, also, may control, imprison, or murder any one within the realm.</a:t>
            </a:r>
          </a:p>
        </p:txBody>
      </p:sp>
      <p:sp>
        <p:nvSpPr>
          <p:cNvPr id="3" name="Content Placeholder 2"/>
          <p:cNvSpPr>
            <a:spLocks noGrp="1"/>
          </p:cNvSpPr>
          <p:nvPr>
            <p:ph idx="1"/>
          </p:nvPr>
        </p:nvSpPr>
        <p:spPr>
          <a:xfrm>
            <a:off x="838200" y="1613647"/>
            <a:ext cx="10515600" cy="4563316"/>
          </a:xfrm>
        </p:spPr>
        <p:txBody>
          <a:bodyPr>
            <a:normAutofit fontScale="85000" lnSpcReduction="20000"/>
          </a:bodyPr>
          <a:lstStyle/>
          <a:p>
            <a:pPr marL="0" indent="0" algn="ctr">
              <a:buNone/>
            </a:pPr>
            <a:r>
              <a:rPr lang="en-US" dirty="0" smtClean="0"/>
              <a:t>Similar Problems; Slightly Different Approach</a:t>
            </a:r>
          </a:p>
          <a:p>
            <a:pPr marL="0" indent="0" algn="ctr">
              <a:buNone/>
            </a:pPr>
            <a:endParaRPr lang="en-US" dirty="0" smtClean="0"/>
          </a:p>
          <a:p>
            <a:r>
              <a:rPr lang="en-US" dirty="0" smtClean="0"/>
              <a:t>Repeal all but the Tea Act</a:t>
            </a:r>
          </a:p>
          <a:p>
            <a:r>
              <a:rPr lang="en-US" dirty="0" smtClean="0"/>
              <a:t>Crack down on Smuggling</a:t>
            </a:r>
          </a:p>
          <a:p>
            <a:pPr lvl="1"/>
            <a:r>
              <a:rPr lang="en-US" dirty="0" smtClean="0"/>
              <a:t>John Hancock</a:t>
            </a:r>
          </a:p>
          <a:p>
            <a:pPr lvl="1"/>
            <a:r>
              <a:rPr lang="en-US" i="1" dirty="0" smtClean="0"/>
              <a:t>Writs of Assistance</a:t>
            </a:r>
          </a:p>
          <a:p>
            <a:pPr lvl="1"/>
            <a:r>
              <a:rPr lang="en-US" dirty="0" smtClean="0"/>
              <a:t>Means more soldiers</a:t>
            </a:r>
          </a:p>
          <a:p>
            <a:endParaRPr lang="en-US" dirty="0"/>
          </a:p>
          <a:p>
            <a:r>
              <a:rPr lang="en-US" dirty="0" smtClean="0"/>
              <a:t>Colonial Reaction</a:t>
            </a:r>
          </a:p>
          <a:p>
            <a:pPr lvl="1"/>
            <a:r>
              <a:rPr lang="en-US" dirty="0" smtClean="0"/>
              <a:t>Confrontation</a:t>
            </a:r>
          </a:p>
          <a:p>
            <a:endParaRPr lang="en-US" dirty="0"/>
          </a:p>
          <a:p>
            <a:r>
              <a:rPr lang="en-US" dirty="0" smtClean="0"/>
              <a:t>British Response</a:t>
            </a:r>
          </a:p>
          <a:p>
            <a:pPr lvl="1"/>
            <a:r>
              <a:rPr lang="en-US" dirty="0" smtClean="0"/>
              <a:t>Boston Massacre (1770)</a:t>
            </a:r>
          </a:p>
        </p:txBody>
      </p:sp>
      <p:sp>
        <p:nvSpPr>
          <p:cNvPr id="7" name="TextBox 6"/>
          <p:cNvSpPr txBox="1"/>
          <p:nvPr/>
        </p:nvSpPr>
        <p:spPr>
          <a:xfrm>
            <a:off x="5867400" y="6130221"/>
            <a:ext cx="3200400" cy="369332"/>
          </a:xfrm>
          <a:prstGeom prst="rect">
            <a:avLst/>
          </a:prstGeom>
          <a:noFill/>
        </p:spPr>
        <p:txBody>
          <a:bodyPr wrap="square" rtlCol="0">
            <a:spAutoFit/>
          </a:bodyPr>
          <a:lstStyle/>
          <a:p>
            <a:pPr algn="ctr"/>
            <a:r>
              <a:rPr lang="en-US" dirty="0"/>
              <a:t>James Otis</a:t>
            </a:r>
          </a:p>
        </p:txBody>
      </p:sp>
    </p:spTree>
    <p:extLst>
      <p:ext uri="{BB962C8B-B14F-4D97-AF65-F5344CB8AC3E}">
        <p14:creationId xmlns:p14="http://schemas.microsoft.com/office/powerpoint/2010/main" val="3415117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Boston Interpret This?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119" y="1800177"/>
            <a:ext cx="10490342" cy="3471069"/>
          </a:xfrm>
        </p:spPr>
      </p:pic>
      <p:sp>
        <p:nvSpPr>
          <p:cNvPr id="7" name="TextBox 6"/>
          <p:cNvSpPr txBox="1"/>
          <p:nvPr/>
        </p:nvSpPr>
        <p:spPr>
          <a:xfrm>
            <a:off x="1247886" y="5443369"/>
            <a:ext cx="9477487" cy="646331"/>
          </a:xfrm>
          <a:prstGeom prst="rect">
            <a:avLst/>
          </a:prstGeom>
          <a:noFill/>
        </p:spPr>
        <p:txBody>
          <a:bodyPr wrap="square" rtlCol="0">
            <a:spAutoFit/>
          </a:bodyPr>
          <a:lstStyle/>
          <a:p>
            <a:r>
              <a:rPr lang="en-US" i="1" dirty="0"/>
              <a:t>Detail from Paul Revere's engraving of "A View of Boston . . . and </a:t>
            </a:r>
            <a:r>
              <a:rPr lang="en-US" i="1" dirty="0" err="1"/>
              <a:t>Brittish</a:t>
            </a:r>
            <a:r>
              <a:rPr lang="en-US" i="1" dirty="0"/>
              <a:t> Ships of War," depicting the arrival of British soldiers in 1768, published in May 1770. (Gilder </a:t>
            </a:r>
            <a:r>
              <a:rPr lang="en-US" i="1" dirty="0" err="1"/>
              <a:t>Lehrman</a:t>
            </a:r>
            <a:r>
              <a:rPr lang="en-US" i="1" dirty="0"/>
              <a:t> Collection)</a:t>
            </a:r>
            <a:endParaRPr lang="en-US" dirty="0"/>
          </a:p>
        </p:txBody>
      </p:sp>
    </p:spTree>
    <p:extLst>
      <p:ext uri="{BB962C8B-B14F-4D97-AF65-F5344CB8AC3E}">
        <p14:creationId xmlns:p14="http://schemas.microsoft.com/office/powerpoint/2010/main" val="192100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76" y="209195"/>
            <a:ext cx="4949414" cy="1325563"/>
          </a:xfrm>
        </p:spPr>
        <p:txBody>
          <a:bodyPr/>
          <a:lstStyle/>
          <a:p>
            <a:r>
              <a:rPr lang="en-US" dirty="0" smtClean="0"/>
              <a:t>Boston Massacre</a:t>
            </a:r>
            <a:endParaRPr lang="en-US" dirty="0"/>
          </a:p>
        </p:txBody>
      </p:sp>
      <p:sp>
        <p:nvSpPr>
          <p:cNvPr id="3" name="Content Placeholder 2"/>
          <p:cNvSpPr>
            <a:spLocks noGrp="1"/>
          </p:cNvSpPr>
          <p:nvPr>
            <p:ph idx="1"/>
          </p:nvPr>
        </p:nvSpPr>
        <p:spPr>
          <a:xfrm>
            <a:off x="387276" y="1534758"/>
            <a:ext cx="4193690" cy="4525963"/>
          </a:xfrm>
        </p:spPr>
        <p:txBody>
          <a:bodyPr>
            <a:normAutofit/>
          </a:bodyPr>
          <a:lstStyle/>
          <a:p>
            <a:pPr marL="0" indent="0">
              <a:buNone/>
            </a:pPr>
            <a:r>
              <a:rPr lang="en-US" sz="2400" dirty="0"/>
              <a:t>Causes</a:t>
            </a:r>
          </a:p>
          <a:p>
            <a:pPr lvl="1"/>
            <a:r>
              <a:rPr lang="en-US" sz="2000" dirty="0"/>
              <a:t>What irritated Bostonians</a:t>
            </a:r>
          </a:p>
          <a:p>
            <a:pPr lvl="1"/>
            <a:r>
              <a:rPr lang="en-US" sz="2000" dirty="0"/>
              <a:t>What soldiers feared</a:t>
            </a:r>
          </a:p>
          <a:p>
            <a:pPr lvl="1"/>
            <a:r>
              <a:rPr lang="en-US" sz="2000" dirty="0"/>
              <a:t>What </a:t>
            </a:r>
            <a:r>
              <a:rPr lang="en-US" sz="2000" dirty="0" smtClean="0"/>
              <a:t>Sam Adams </a:t>
            </a:r>
            <a:r>
              <a:rPr lang="en-US" sz="2000" dirty="0"/>
              <a:t>had to gain</a:t>
            </a:r>
          </a:p>
          <a:p>
            <a:pPr marL="0" indent="0">
              <a:buNone/>
            </a:pPr>
            <a:endParaRPr lang="en-US" sz="2400" dirty="0"/>
          </a:p>
          <a:p>
            <a:pPr marL="0" indent="0">
              <a:buNone/>
            </a:pPr>
            <a:r>
              <a:rPr lang="en-US" sz="2400" dirty="0"/>
              <a:t>Effects</a:t>
            </a:r>
          </a:p>
          <a:p>
            <a:pPr lvl="1"/>
            <a:r>
              <a:rPr lang="en-US" sz="2000" dirty="0"/>
              <a:t>5 dead, 8 wounded</a:t>
            </a:r>
          </a:p>
          <a:p>
            <a:pPr lvl="1"/>
            <a:r>
              <a:rPr lang="en-US" sz="2000" dirty="0"/>
              <a:t>Trial, most acquitted; 2 thumb branded</a:t>
            </a:r>
          </a:p>
          <a:p>
            <a:pPr lvl="1"/>
            <a:r>
              <a:rPr lang="en-US" sz="2000" dirty="0" smtClean="0"/>
              <a:t>Sam Adams </a:t>
            </a:r>
            <a:r>
              <a:rPr lang="en-US" sz="2000" dirty="0"/>
              <a:t>gets the “myth”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966" y="102324"/>
            <a:ext cx="7611034" cy="6678627"/>
          </a:xfrm>
          <a:prstGeom prst="rect">
            <a:avLst/>
          </a:prstGeom>
        </p:spPr>
      </p:pic>
    </p:spTree>
    <p:extLst>
      <p:ext uri="{BB962C8B-B14F-4D97-AF65-F5344CB8AC3E}">
        <p14:creationId xmlns:p14="http://schemas.microsoft.com/office/powerpoint/2010/main" val="114445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Tea Party</a:t>
            </a:r>
            <a:endParaRPr lang="en-US" dirty="0"/>
          </a:p>
        </p:txBody>
      </p:sp>
      <p:sp>
        <p:nvSpPr>
          <p:cNvPr id="3" name="Content Placeholder 2"/>
          <p:cNvSpPr>
            <a:spLocks noGrp="1"/>
          </p:cNvSpPr>
          <p:nvPr>
            <p:ph idx="1"/>
          </p:nvPr>
        </p:nvSpPr>
        <p:spPr>
          <a:xfrm>
            <a:off x="225014" y="1659218"/>
            <a:ext cx="3502144" cy="4351338"/>
          </a:xfrm>
        </p:spPr>
        <p:txBody>
          <a:bodyPr>
            <a:normAutofit fontScale="62500" lnSpcReduction="20000"/>
          </a:bodyPr>
          <a:lstStyle/>
          <a:p>
            <a:r>
              <a:rPr lang="en-US" dirty="0" smtClean="0"/>
              <a:t>Relative calm 1770-1773</a:t>
            </a:r>
          </a:p>
          <a:p>
            <a:pPr marL="0" indent="0">
              <a:buNone/>
            </a:pPr>
            <a:endParaRPr lang="en-US" dirty="0" smtClean="0"/>
          </a:p>
          <a:p>
            <a:r>
              <a:rPr lang="en-US" dirty="0" smtClean="0"/>
              <a:t>Taxes collected regularly</a:t>
            </a:r>
          </a:p>
          <a:p>
            <a:pPr lvl="1"/>
            <a:r>
              <a:rPr lang="en-US" dirty="0" smtClean="0"/>
              <a:t>Tea still boycotted and smuggled</a:t>
            </a:r>
          </a:p>
          <a:p>
            <a:pPr marL="457200" lvl="1" indent="0">
              <a:buNone/>
            </a:pPr>
            <a:endParaRPr lang="en-US" dirty="0" smtClean="0"/>
          </a:p>
          <a:p>
            <a:r>
              <a:rPr lang="en-US" dirty="0" smtClean="0"/>
              <a:t>Committees of Correspondence</a:t>
            </a:r>
          </a:p>
          <a:p>
            <a:endParaRPr lang="en-US" dirty="0"/>
          </a:p>
          <a:p>
            <a:r>
              <a:rPr lang="en-US" dirty="0" smtClean="0"/>
              <a:t>New Tea Act=cheaper tea, but…</a:t>
            </a:r>
          </a:p>
          <a:p>
            <a:pPr lvl="1"/>
            <a:r>
              <a:rPr lang="en-US" dirty="0" smtClean="0"/>
              <a:t>Taxation without representation</a:t>
            </a:r>
          </a:p>
          <a:p>
            <a:pPr lvl="1"/>
            <a:r>
              <a:rPr lang="en-US" dirty="0" smtClean="0"/>
              <a:t>Monopoly to the East India Company</a:t>
            </a:r>
          </a:p>
          <a:p>
            <a:pPr lvl="1"/>
            <a:endParaRPr lang="en-US" dirty="0"/>
          </a:p>
          <a:p>
            <a:r>
              <a:rPr lang="en-US" dirty="0" smtClean="0"/>
              <a:t>So the Sons of Liberty </a:t>
            </a:r>
            <a:r>
              <a:rPr lang="en-US" dirty="0" err="1" smtClean="0"/>
              <a:t>giddyup</a:t>
            </a:r>
            <a:r>
              <a:rPr lang="en-US" dirty="0" smtClean="0"/>
              <a:t>…</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158" y="1303413"/>
            <a:ext cx="8382367" cy="5062949"/>
          </a:xfrm>
          <a:prstGeom prst="rect">
            <a:avLst/>
          </a:prstGeom>
        </p:spPr>
      </p:pic>
    </p:spTree>
    <p:extLst>
      <p:ext uri="{BB962C8B-B14F-4D97-AF65-F5344CB8AC3E}">
        <p14:creationId xmlns:p14="http://schemas.microsoft.com/office/powerpoint/2010/main" val="282591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Coercive/Intolerable Acts</a:t>
            </a:r>
            <a:endParaRPr lang="en-US" dirty="0"/>
          </a:p>
        </p:txBody>
      </p:sp>
      <p:sp>
        <p:nvSpPr>
          <p:cNvPr id="3" name="Content Placeholder 2"/>
          <p:cNvSpPr>
            <a:spLocks noGrp="1"/>
          </p:cNvSpPr>
          <p:nvPr>
            <p:ph idx="1"/>
          </p:nvPr>
        </p:nvSpPr>
        <p:spPr>
          <a:xfrm>
            <a:off x="1752600" y="1600201"/>
            <a:ext cx="8458200" cy="4525963"/>
          </a:xfrm>
        </p:spPr>
        <p:txBody>
          <a:bodyPr>
            <a:normAutofit fontScale="85000" lnSpcReduction="20000"/>
          </a:bodyPr>
          <a:lstStyle/>
          <a:p>
            <a:pPr marL="0" indent="0">
              <a:buNone/>
            </a:pPr>
            <a:r>
              <a:rPr lang="en-US" dirty="0" smtClean="0"/>
              <a:t>Passed May 1774</a:t>
            </a:r>
          </a:p>
          <a:p>
            <a:r>
              <a:rPr lang="en-US" dirty="0" smtClean="0"/>
              <a:t>Among other things…</a:t>
            </a:r>
            <a:endParaRPr lang="en-US" dirty="0"/>
          </a:p>
          <a:p>
            <a:pPr lvl="1"/>
            <a:r>
              <a:rPr lang="en-US" dirty="0" smtClean="0"/>
              <a:t>Port Act—Boston</a:t>
            </a:r>
          </a:p>
          <a:p>
            <a:pPr lvl="1"/>
            <a:r>
              <a:rPr lang="en-US" dirty="0" smtClean="0"/>
              <a:t>Massachusetts Assembly</a:t>
            </a:r>
          </a:p>
          <a:p>
            <a:pPr lvl="2"/>
            <a:r>
              <a:rPr lang="en-US" dirty="0" smtClean="0"/>
              <a:t>Upper house appointed by king</a:t>
            </a:r>
          </a:p>
          <a:p>
            <a:pPr lvl="1"/>
            <a:r>
              <a:rPr lang="en-US" dirty="0" smtClean="0"/>
              <a:t>Town Meetings Abolished</a:t>
            </a:r>
          </a:p>
          <a:p>
            <a:pPr lvl="1"/>
            <a:r>
              <a:rPr lang="en-US" dirty="0" smtClean="0"/>
              <a:t>New Quartering Act</a:t>
            </a:r>
          </a:p>
          <a:p>
            <a:pPr lvl="1"/>
            <a:r>
              <a:rPr lang="en-US" dirty="0" smtClean="0"/>
              <a:t>Quebec Act</a:t>
            </a:r>
          </a:p>
          <a:p>
            <a:endParaRPr lang="en-US" dirty="0"/>
          </a:p>
          <a:p>
            <a:r>
              <a:rPr lang="en-US" dirty="0" smtClean="0"/>
              <a:t>Led to First Continental Congress</a:t>
            </a:r>
          </a:p>
          <a:p>
            <a:endParaRPr lang="en-US" dirty="0"/>
          </a:p>
          <a:p>
            <a:r>
              <a:rPr lang="en-US" dirty="0" smtClean="0"/>
              <a:t>Link to </a:t>
            </a:r>
            <a:r>
              <a:rPr lang="en-US" dirty="0"/>
              <a:t>scene from HBO’s John Adams </a:t>
            </a:r>
            <a:r>
              <a:rPr lang="en-US" dirty="0">
                <a:hlinkClick r:id="rId2"/>
              </a:rPr>
              <a:t>https://</a:t>
            </a:r>
            <a:r>
              <a:rPr lang="en-US" dirty="0" smtClean="0">
                <a:hlinkClick r:id="rId2"/>
              </a:rPr>
              <a:t>youtu.be/AA3gvcI58_Q</a:t>
            </a:r>
            <a:r>
              <a:rPr lang="en-US" dirty="0" smtClean="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1824038"/>
            <a:ext cx="3857625" cy="3209925"/>
          </a:xfrm>
          <a:prstGeom prst="rect">
            <a:avLst/>
          </a:prstGeom>
        </p:spPr>
      </p:pic>
    </p:spTree>
    <p:extLst>
      <p:ext uri="{BB962C8B-B14F-4D97-AF65-F5344CB8AC3E}">
        <p14:creationId xmlns:p14="http://schemas.microsoft.com/office/powerpoint/2010/main" val="173874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05" y="87798"/>
            <a:ext cx="5718864" cy="5818150"/>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686" r="15804"/>
          <a:stretch/>
        </p:blipFill>
        <p:spPr>
          <a:xfrm>
            <a:off x="6051642" y="319553"/>
            <a:ext cx="2160049" cy="2305313"/>
          </a:xfrm>
          <a:prstGeom prst="rect">
            <a:avLst/>
          </a:prstGeom>
        </p:spPr>
      </p:pic>
      <p:sp>
        <p:nvSpPr>
          <p:cNvPr id="6" name="TextBox 5"/>
          <p:cNvSpPr txBox="1"/>
          <p:nvPr/>
        </p:nvSpPr>
        <p:spPr>
          <a:xfrm>
            <a:off x="5930304" y="2624817"/>
            <a:ext cx="2473974" cy="646331"/>
          </a:xfrm>
          <a:prstGeom prst="rect">
            <a:avLst/>
          </a:prstGeom>
          <a:noFill/>
        </p:spPr>
        <p:txBody>
          <a:bodyPr wrap="square" rtlCol="0">
            <a:spAutoFit/>
          </a:bodyPr>
          <a:lstStyle/>
          <a:p>
            <a:r>
              <a:rPr lang="en-US" dirty="0" smtClean="0"/>
              <a:t>That’s a nice empire you have, there.</a:t>
            </a:r>
            <a:endParaRPr lang="en-US" dirty="0"/>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1423" t="-191" r="33946" b="44320"/>
          <a:stretch/>
        </p:blipFill>
        <p:spPr>
          <a:xfrm>
            <a:off x="6051642" y="3402771"/>
            <a:ext cx="2154084" cy="2318511"/>
          </a:xfrm>
          <a:prstGeom prst="rect">
            <a:avLst/>
          </a:prstGeom>
        </p:spPr>
      </p:pic>
      <p:sp>
        <p:nvSpPr>
          <p:cNvPr id="10" name="TextBox 9"/>
          <p:cNvSpPr txBox="1"/>
          <p:nvPr/>
        </p:nvSpPr>
        <p:spPr>
          <a:xfrm>
            <a:off x="6250194" y="5721282"/>
            <a:ext cx="1834194" cy="369332"/>
          </a:xfrm>
          <a:prstGeom prst="rect">
            <a:avLst/>
          </a:prstGeom>
          <a:noFill/>
        </p:spPr>
        <p:txBody>
          <a:bodyPr wrap="square" rtlCol="0">
            <a:spAutoFit/>
          </a:bodyPr>
          <a:lstStyle/>
          <a:p>
            <a:r>
              <a:rPr lang="en-US" dirty="0" smtClean="0"/>
              <a:t>It’d be a shame if</a:t>
            </a:r>
            <a:endParaRPr lang="en-US" dirty="0"/>
          </a:p>
        </p:txBody>
      </p:sp>
      <p:pic>
        <p:nvPicPr>
          <p:cNvPr id="11"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9723" r="33895" b="57097"/>
          <a:stretch/>
        </p:blipFill>
        <p:spPr>
          <a:xfrm>
            <a:off x="8525616" y="865447"/>
            <a:ext cx="3243249" cy="3518740"/>
          </a:xfrm>
          <a:prstGeom prst="rect">
            <a:avLst/>
          </a:prstGeom>
        </p:spPr>
      </p:pic>
      <p:sp>
        <p:nvSpPr>
          <p:cNvPr id="12" name="Rectangle 11"/>
          <p:cNvSpPr/>
          <p:nvPr/>
        </p:nvSpPr>
        <p:spPr>
          <a:xfrm>
            <a:off x="8845505" y="4384187"/>
            <a:ext cx="2478435" cy="369332"/>
          </a:xfrm>
          <a:prstGeom prst="rect">
            <a:avLst/>
          </a:prstGeom>
        </p:spPr>
        <p:txBody>
          <a:bodyPr wrap="none">
            <a:spAutoFit/>
          </a:bodyPr>
          <a:lstStyle/>
          <a:p>
            <a:r>
              <a:rPr lang="en-US" dirty="0" smtClean="0"/>
              <a:t>Someone conquered it…</a:t>
            </a:r>
            <a:endParaRPr lang="en-US" dirty="0"/>
          </a:p>
        </p:txBody>
      </p:sp>
    </p:spTree>
    <p:extLst>
      <p:ext uri="{BB962C8B-B14F-4D97-AF65-F5344CB8AC3E}">
        <p14:creationId xmlns:p14="http://schemas.microsoft.com/office/powerpoint/2010/main" val="25211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What do you see?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10" y="1143000"/>
            <a:ext cx="7374130" cy="455855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022" y="896415"/>
            <a:ext cx="4238512" cy="5876445"/>
          </a:xfrm>
          <a:prstGeom prst="rect">
            <a:avLst/>
          </a:prstGeom>
        </p:spPr>
      </p:pic>
      <p:sp>
        <p:nvSpPr>
          <p:cNvPr id="5" name="TextBox 4"/>
          <p:cNvSpPr txBox="1"/>
          <p:nvPr/>
        </p:nvSpPr>
        <p:spPr>
          <a:xfrm>
            <a:off x="1981200" y="6016221"/>
            <a:ext cx="3818964" cy="369332"/>
          </a:xfrm>
          <a:prstGeom prst="rect">
            <a:avLst/>
          </a:prstGeom>
          <a:noFill/>
        </p:spPr>
        <p:txBody>
          <a:bodyPr wrap="square" rtlCol="0">
            <a:spAutoFit/>
          </a:bodyPr>
          <a:lstStyle/>
          <a:p>
            <a:pPr algn="ctr"/>
            <a:r>
              <a:rPr lang="en-US" dirty="0" smtClean="0"/>
              <a:t>POV Issue…</a:t>
            </a:r>
            <a:endParaRPr lang="en-US" dirty="0"/>
          </a:p>
        </p:txBody>
      </p:sp>
      <p:sp>
        <p:nvSpPr>
          <p:cNvPr id="6" name="Left-Up Arrow 5"/>
          <p:cNvSpPr/>
          <p:nvPr/>
        </p:nvSpPr>
        <p:spPr>
          <a:xfrm flipH="1">
            <a:off x="4464423" y="5750851"/>
            <a:ext cx="3087444" cy="634702"/>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62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Up With All the Congresses?</a:t>
            </a:r>
            <a:endParaRPr lang="en-US" dirty="0"/>
          </a:p>
        </p:txBody>
      </p:sp>
      <p:sp>
        <p:nvSpPr>
          <p:cNvPr id="3" name="Content Placeholder 2"/>
          <p:cNvSpPr>
            <a:spLocks noGrp="1"/>
          </p:cNvSpPr>
          <p:nvPr>
            <p:ph idx="1"/>
          </p:nvPr>
        </p:nvSpPr>
        <p:spPr/>
        <p:txBody>
          <a:bodyPr/>
          <a:lstStyle/>
          <a:p>
            <a:r>
              <a:rPr lang="en-US" dirty="0" smtClean="0"/>
              <a:t>Albany Congress (1754)</a:t>
            </a:r>
          </a:p>
          <a:p>
            <a:r>
              <a:rPr lang="en-US" dirty="0" smtClean="0"/>
              <a:t>Stamp Act Congress (1765)</a:t>
            </a:r>
          </a:p>
          <a:p>
            <a:r>
              <a:rPr lang="en-US" dirty="0" smtClean="0"/>
              <a:t>First Continental Congress (1774)</a:t>
            </a:r>
          </a:p>
          <a:p>
            <a:r>
              <a:rPr lang="en-US" dirty="0" smtClean="0"/>
              <a:t>Second Continental Congress (1775)</a:t>
            </a:r>
            <a:endParaRPr lang="en-US" dirty="0"/>
          </a:p>
        </p:txBody>
      </p:sp>
    </p:spTree>
    <p:extLst>
      <p:ext uri="{BB962C8B-B14F-4D97-AF65-F5344CB8AC3E}">
        <p14:creationId xmlns:p14="http://schemas.microsoft.com/office/powerpoint/2010/main" val="151388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 3.1.II.B</a:t>
            </a:r>
            <a:endParaRPr lang="en-US" dirty="0"/>
          </a:p>
        </p:txBody>
      </p:sp>
      <p:sp>
        <p:nvSpPr>
          <p:cNvPr id="3" name="Content Placeholder 2"/>
          <p:cNvSpPr>
            <a:spLocks noGrp="1"/>
          </p:cNvSpPr>
          <p:nvPr>
            <p:ph idx="1"/>
          </p:nvPr>
        </p:nvSpPr>
        <p:spPr>
          <a:xfrm>
            <a:off x="1752600" y="1470819"/>
            <a:ext cx="6218817" cy="4525963"/>
          </a:xfrm>
        </p:spPr>
        <p:txBody>
          <a:bodyPr>
            <a:normAutofit fontScale="77500" lnSpcReduction="20000"/>
          </a:bodyPr>
          <a:lstStyle/>
          <a:p>
            <a:pPr marL="0" indent="0">
              <a:buNone/>
            </a:pPr>
            <a:r>
              <a:rPr lang="en-US" dirty="0" smtClean="0"/>
              <a:t>September 5, 1774</a:t>
            </a:r>
          </a:p>
          <a:p>
            <a:r>
              <a:rPr lang="en-US" dirty="0" smtClean="0"/>
              <a:t>56 delegates from all but Georgia</a:t>
            </a:r>
          </a:p>
          <a:p>
            <a:r>
              <a:rPr lang="en-US" dirty="0" smtClean="0"/>
              <a:t>Big “What do we do now?” Question</a:t>
            </a:r>
          </a:p>
          <a:p>
            <a:pPr lvl="1"/>
            <a:r>
              <a:rPr lang="en-US" dirty="0" smtClean="0"/>
              <a:t>Total boycott?</a:t>
            </a:r>
          </a:p>
          <a:p>
            <a:pPr lvl="1"/>
            <a:r>
              <a:rPr lang="en-US" dirty="0" smtClean="0"/>
              <a:t>More negotiations?</a:t>
            </a:r>
          </a:p>
          <a:p>
            <a:endParaRPr lang="en-US" dirty="0"/>
          </a:p>
          <a:p>
            <a:r>
              <a:rPr lang="en-US" dirty="0" smtClean="0"/>
              <a:t>J. Adams’s Declaration of Rights and Grievances</a:t>
            </a:r>
          </a:p>
          <a:p>
            <a:endParaRPr lang="en-US" dirty="0"/>
          </a:p>
          <a:p>
            <a:r>
              <a:rPr lang="en-US" dirty="0" smtClean="0"/>
              <a:t>Suffolk Resolves</a:t>
            </a:r>
          </a:p>
          <a:p>
            <a:pPr lvl="1"/>
            <a:r>
              <a:rPr lang="en-US" dirty="0" smtClean="0"/>
              <a:t>Boycott</a:t>
            </a:r>
          </a:p>
          <a:p>
            <a:pPr lvl="1"/>
            <a:r>
              <a:rPr lang="en-US" dirty="0" smtClean="0"/>
              <a:t>Free Massachusetts</a:t>
            </a:r>
          </a:p>
          <a:p>
            <a:pPr lvl="1"/>
            <a:r>
              <a:rPr lang="en-US" dirty="0" smtClean="0"/>
              <a:t>Establish militias</a:t>
            </a:r>
          </a:p>
          <a:p>
            <a:pPr lvl="1"/>
            <a:endParaRPr lang="en-US" dirty="0"/>
          </a:p>
          <a:p>
            <a:r>
              <a:rPr lang="en-US" dirty="0" smtClean="0"/>
              <a:t>Petition to George III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417" y="1470819"/>
            <a:ext cx="3916074" cy="5143996"/>
          </a:xfrm>
          <a:prstGeom prst="rect">
            <a:avLst/>
          </a:prstGeom>
        </p:spPr>
      </p:pic>
    </p:spTree>
    <p:extLst>
      <p:ext uri="{BB962C8B-B14F-4D97-AF65-F5344CB8AC3E}">
        <p14:creationId xmlns:p14="http://schemas.microsoft.com/office/powerpoint/2010/main" val="4177229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Governor, General Thomas Gage</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General</a:t>
            </a:r>
            <a:r>
              <a:rPr lang="en-US" dirty="0" smtClean="0"/>
              <a:t> Gage</a:t>
            </a:r>
          </a:p>
          <a:p>
            <a:pPr lvl="1"/>
            <a:r>
              <a:rPr lang="en-US" dirty="0" smtClean="0"/>
              <a:t>Abolishes all assemblies</a:t>
            </a:r>
          </a:p>
          <a:p>
            <a:pPr lvl="1"/>
            <a:r>
              <a:rPr lang="en-US" dirty="0" smtClean="0"/>
              <a:t>Abolishes militias</a:t>
            </a:r>
          </a:p>
          <a:p>
            <a:pPr lvl="2"/>
            <a:r>
              <a:rPr lang="en-US" dirty="0" smtClean="0"/>
              <a:t>Attempt to seize store of arms in Concord</a:t>
            </a:r>
          </a:p>
          <a:p>
            <a:pPr lvl="1"/>
            <a:r>
              <a:rPr lang="en-US" dirty="0" smtClean="0"/>
              <a:t>Attempt to arrest Hancock and S. Adams</a:t>
            </a:r>
          </a:p>
          <a:p>
            <a:pPr lvl="1"/>
            <a:endParaRPr lang="en-US" dirty="0" smtClean="0"/>
          </a:p>
          <a:p>
            <a:r>
              <a:rPr lang="en-US" dirty="0" smtClean="0"/>
              <a:t>Colonial Response</a:t>
            </a:r>
          </a:p>
          <a:p>
            <a:pPr lvl="1"/>
            <a:r>
              <a:rPr lang="en-US" dirty="0" smtClean="0"/>
              <a:t>Paul Revere…</a:t>
            </a:r>
          </a:p>
          <a:p>
            <a:pPr lvl="1"/>
            <a:r>
              <a:rPr lang="en-US" dirty="0" smtClean="0"/>
              <a:t>Lexington &amp; Concord</a:t>
            </a:r>
          </a:p>
          <a:p>
            <a:pPr lvl="1"/>
            <a:r>
              <a:rPr lang="en-US" dirty="0" smtClean="0"/>
              <a:t>Cannon from Ft. Ticonderoga</a:t>
            </a:r>
          </a:p>
          <a:p>
            <a:pPr lvl="1"/>
            <a:r>
              <a:rPr lang="en-US" dirty="0" smtClean="0"/>
              <a:t>Bunker Hill</a:t>
            </a:r>
          </a:p>
          <a:p>
            <a:pPr lvl="1"/>
            <a:r>
              <a:rPr lang="en-US" dirty="0" smtClean="0"/>
              <a:t>Second Continental Congress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2636" y="162462"/>
            <a:ext cx="2994652" cy="37610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357" y="4058454"/>
            <a:ext cx="4143950" cy="2663967"/>
          </a:xfrm>
          <a:prstGeom prst="rect">
            <a:avLst/>
          </a:prstGeom>
        </p:spPr>
      </p:pic>
    </p:spTree>
    <p:extLst>
      <p:ext uri="{BB962C8B-B14F-4D97-AF65-F5344CB8AC3E}">
        <p14:creationId xmlns:p14="http://schemas.microsoft.com/office/powerpoint/2010/main" val="2868817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Continental Congress 3.1.II.C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Philadelphia, May 1775</a:t>
            </a:r>
          </a:p>
          <a:p>
            <a:r>
              <a:rPr lang="en-US" dirty="0" smtClean="0"/>
              <a:t>Last chance for peace; but prepare for war</a:t>
            </a:r>
          </a:p>
          <a:p>
            <a:pPr lvl="1"/>
            <a:r>
              <a:rPr lang="en-US" dirty="0" smtClean="0"/>
              <a:t>Olive Branch Petition</a:t>
            </a:r>
          </a:p>
          <a:p>
            <a:pPr lvl="1"/>
            <a:r>
              <a:rPr lang="en-US" dirty="0" smtClean="0"/>
              <a:t>Authorizes printing money</a:t>
            </a:r>
          </a:p>
          <a:p>
            <a:pPr lvl="1"/>
            <a:r>
              <a:rPr lang="en-US" dirty="0" smtClean="0"/>
              <a:t>Establish foreign relations</a:t>
            </a:r>
          </a:p>
          <a:p>
            <a:pPr lvl="1"/>
            <a:r>
              <a:rPr lang="en-US" dirty="0" smtClean="0"/>
              <a:t>Appoints Washington Commander in Chief</a:t>
            </a:r>
          </a:p>
          <a:p>
            <a:pPr marL="457200" lvl="1" indent="0">
              <a:buNone/>
            </a:pPr>
            <a:endParaRPr lang="en-US" dirty="0" smtClean="0"/>
          </a:p>
          <a:p>
            <a:r>
              <a:rPr lang="en-US" dirty="0" smtClean="0"/>
              <a:t>Declares Independence, July 1776</a:t>
            </a:r>
          </a:p>
          <a:p>
            <a:pPr lvl="1"/>
            <a:r>
              <a:rPr lang="en-US" dirty="0" smtClean="0"/>
              <a:t>Bunker Hill</a:t>
            </a:r>
          </a:p>
          <a:p>
            <a:pPr lvl="1"/>
            <a:r>
              <a:rPr lang="en-US" i="1" dirty="0" smtClean="0"/>
              <a:t>Common Sense</a:t>
            </a:r>
            <a:endParaRPr lang="en-US" dirty="0" smtClean="0"/>
          </a:p>
          <a:p>
            <a:pPr lvl="1"/>
            <a:r>
              <a:rPr lang="en-US" dirty="0" smtClean="0"/>
              <a:t>George III’s obtuseness</a:t>
            </a:r>
          </a:p>
          <a:p>
            <a:pPr lvl="1"/>
            <a:r>
              <a:rPr lang="en-US" dirty="0"/>
              <a:t>English tradition</a:t>
            </a:r>
          </a:p>
          <a:p>
            <a:pPr lvl="1"/>
            <a:r>
              <a:rPr lang="en-US" dirty="0" smtClean="0"/>
              <a:t>Lee’s Resolution</a:t>
            </a:r>
          </a:p>
          <a:p>
            <a:pPr lvl="1"/>
            <a:r>
              <a:rPr lang="en-US" dirty="0" smtClean="0"/>
              <a:t>The committee (BF, JA, TJ, RL, 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346" y="2155365"/>
            <a:ext cx="5579633" cy="3691857"/>
          </a:xfrm>
          <a:prstGeom prst="rect">
            <a:avLst/>
          </a:prstGeom>
        </p:spPr>
      </p:pic>
    </p:spTree>
    <p:extLst>
      <p:ext uri="{BB962C8B-B14F-4D97-AF65-F5344CB8AC3E}">
        <p14:creationId xmlns:p14="http://schemas.microsoft.com/office/powerpoint/2010/main" val="2233948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Have Consequences</a:t>
            </a:r>
            <a:endParaRPr lang="en-US" dirty="0"/>
          </a:p>
        </p:txBody>
      </p:sp>
      <p:sp>
        <p:nvSpPr>
          <p:cNvPr id="3" name="Content Placeholder 2"/>
          <p:cNvSpPr>
            <a:spLocks noGrp="1"/>
          </p:cNvSpPr>
          <p:nvPr>
            <p:ph idx="1"/>
          </p:nvPr>
        </p:nvSpPr>
        <p:spPr/>
        <p:txBody>
          <a:bodyPr>
            <a:normAutofit/>
          </a:bodyPr>
          <a:lstStyle/>
          <a:p>
            <a:r>
              <a:rPr lang="en-US" dirty="0" smtClean="0"/>
              <a:t>Enlightenment Ideas and Thinkers</a:t>
            </a:r>
          </a:p>
          <a:p>
            <a:pPr lvl="1"/>
            <a:r>
              <a:rPr lang="en-US" dirty="0" smtClean="0"/>
              <a:t>Republican Government and the Social Contract</a:t>
            </a:r>
          </a:p>
          <a:p>
            <a:pPr lvl="2"/>
            <a:r>
              <a:rPr lang="en-US" dirty="0" smtClean="0"/>
              <a:t>John Locke, </a:t>
            </a:r>
            <a:r>
              <a:rPr lang="en-US" i="1" dirty="0" smtClean="0"/>
              <a:t>Second Treatise on Government</a:t>
            </a:r>
            <a:endParaRPr lang="en-US" dirty="0" smtClean="0"/>
          </a:p>
          <a:p>
            <a:pPr lvl="2"/>
            <a:r>
              <a:rPr lang="en-US" dirty="0" smtClean="0"/>
              <a:t>Jean-Jacques Rousseau, </a:t>
            </a:r>
            <a:r>
              <a:rPr lang="en-US" i="1" dirty="0" smtClean="0"/>
              <a:t>The Social Contract</a:t>
            </a:r>
            <a:endParaRPr lang="en-US" dirty="0" smtClean="0"/>
          </a:p>
          <a:p>
            <a:pPr lvl="1"/>
            <a:endParaRPr lang="en-US" dirty="0"/>
          </a:p>
          <a:p>
            <a:pPr lvl="1"/>
            <a:r>
              <a:rPr lang="en-US" dirty="0" smtClean="0"/>
              <a:t>Free trade/anti-mercantilism</a:t>
            </a:r>
          </a:p>
          <a:p>
            <a:pPr lvl="2"/>
            <a:r>
              <a:rPr lang="en-US" dirty="0" smtClean="0"/>
              <a:t>Adam Smith, </a:t>
            </a:r>
            <a:r>
              <a:rPr lang="en-US" i="1" dirty="0" smtClean="0"/>
              <a:t>The Wealth of Nations</a:t>
            </a:r>
          </a:p>
          <a:p>
            <a:pPr lvl="2"/>
            <a:endParaRPr lang="en-US" i="1" dirty="0"/>
          </a:p>
          <a:p>
            <a:pPr lvl="1"/>
            <a:r>
              <a:rPr lang="en-US" dirty="0" smtClean="0"/>
              <a:t>Republicanism and radicalism</a:t>
            </a:r>
          </a:p>
          <a:p>
            <a:pPr lvl="2"/>
            <a:r>
              <a:rPr lang="en-US" dirty="0" smtClean="0"/>
              <a:t>Thomas Paine, </a:t>
            </a:r>
            <a:r>
              <a:rPr lang="en-US" i="1" dirty="0" smtClean="0"/>
              <a:t>Common Sense</a:t>
            </a:r>
            <a:endParaRPr lang="en-US" i="1" dirty="0"/>
          </a:p>
        </p:txBody>
      </p:sp>
    </p:spTree>
    <p:extLst>
      <p:ext uri="{BB962C8B-B14F-4D97-AF65-F5344CB8AC3E}">
        <p14:creationId xmlns:p14="http://schemas.microsoft.com/office/powerpoint/2010/main" val="2702291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Locke’s Social Contract</a:t>
            </a:r>
            <a:endParaRPr lang="en-US" dirty="0"/>
          </a:p>
        </p:txBody>
      </p:sp>
      <p:sp>
        <p:nvSpPr>
          <p:cNvPr id="4" name="Content Placeholder 3"/>
          <p:cNvSpPr txBox="1">
            <a:spLocks noGrp="1"/>
          </p:cNvSpPr>
          <p:nvPr>
            <p:ph idx="1"/>
          </p:nvPr>
        </p:nvSpPr>
        <p:spPr>
          <a:xfrm>
            <a:off x="1981200" y="1442426"/>
            <a:ext cx="6172200" cy="5804666"/>
          </a:xfrm>
          <a:prstGeom prst="rect">
            <a:avLst/>
          </a:prstGeom>
          <a:noFill/>
        </p:spPr>
        <p:txBody>
          <a:bodyPr wrap="square" rtlCol="0">
            <a:spAutoFit/>
          </a:bodyPr>
          <a:lstStyle/>
          <a:p>
            <a:pPr marL="0" indent="0">
              <a:buNone/>
            </a:pPr>
            <a:r>
              <a:rPr lang="en-US" sz="2000" dirty="0"/>
              <a:t>“…the rights in the state of nature are constantly exposed to the attacks of others. Since every man is equal and since most men do not concern themselves with equity and justice, the enjoyment of rights in the state of nature is unsafe and insecure. Hence each man joins in society with others to preserve life, liberty, and property.</a:t>
            </a:r>
          </a:p>
          <a:p>
            <a:pPr marL="0" indent="0">
              <a:buNone/>
            </a:pPr>
            <a:endParaRPr lang="en-US" sz="2000" dirty="0"/>
          </a:p>
          <a:p>
            <a:pPr marL="0" indent="0">
              <a:buNone/>
            </a:pPr>
            <a:r>
              <a:rPr lang="en-US" sz="2000" dirty="0"/>
              <a:t>Since men hope to preserve their property by establishing a government, they will not want that government to destroy this objective. When legislators try to destroy or take away the property of the people, or try to reduce them to slavery, they put themselves into a state of war with the people who can then refuse to obey the laws. . . .It is then the privilege of the people to establish a new legislature to provide for their safety and security. These principles also hold true for the executive who helps to make laws and carry them out.”</a:t>
            </a:r>
          </a:p>
          <a:p>
            <a:pPr marL="0" indent="0">
              <a:buNone/>
            </a:pPr>
            <a:r>
              <a:rPr lang="en-US" sz="1800" dirty="0"/>
              <a:t>--Second Treatise on Government, 1690</a:t>
            </a:r>
          </a:p>
          <a:p>
            <a:pPr marL="0" indent="0">
              <a:buNone/>
            </a:pPr>
            <a:endParaRPr lang="en-US" sz="1800" dirty="0"/>
          </a:p>
        </p:txBody>
      </p:sp>
      <p:pic>
        <p:nvPicPr>
          <p:cNvPr id="1026" name="Picture 2" descr="https://necessaryandpropergovt.files.wordpress.com/2014/06/john-loc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1295401"/>
            <a:ext cx="250507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35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According to Locke…</a:t>
            </a:r>
            <a:endParaRPr lang="en-US" dirty="0"/>
          </a:p>
        </p:txBody>
      </p:sp>
      <p:sp>
        <p:nvSpPr>
          <p:cNvPr id="3" name="Content Placeholder 2"/>
          <p:cNvSpPr>
            <a:spLocks noGrp="1"/>
          </p:cNvSpPr>
          <p:nvPr>
            <p:ph idx="1"/>
          </p:nvPr>
        </p:nvSpPr>
        <p:spPr/>
        <p:txBody>
          <a:bodyPr>
            <a:normAutofit/>
          </a:bodyPr>
          <a:lstStyle/>
          <a:p>
            <a:r>
              <a:rPr lang="en-US" dirty="0" smtClean="0"/>
              <a:t>Men are born with their rights, but their rights are vulnerable to attack. </a:t>
            </a:r>
          </a:p>
          <a:p>
            <a:endParaRPr lang="en-US" dirty="0" smtClean="0"/>
          </a:p>
          <a:p>
            <a:r>
              <a:rPr lang="en-US" dirty="0" smtClean="0"/>
              <a:t>Thus men collude socially and agree to a government in order to protect those rights.</a:t>
            </a:r>
          </a:p>
          <a:p>
            <a:endParaRPr lang="en-US" dirty="0" smtClean="0"/>
          </a:p>
          <a:p>
            <a:r>
              <a:rPr lang="en-US" dirty="0" smtClean="0"/>
              <a:t>But if the government threatens those rights or simply fails to protect them, the people may naturally replace the government with one that will protect their rights.</a:t>
            </a:r>
            <a:endParaRPr lang="en-US" dirty="0"/>
          </a:p>
        </p:txBody>
      </p:sp>
    </p:spTree>
    <p:extLst>
      <p:ext uri="{BB962C8B-B14F-4D97-AF65-F5344CB8AC3E}">
        <p14:creationId xmlns:p14="http://schemas.microsoft.com/office/powerpoint/2010/main" val="1031745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apply?</a:t>
            </a:r>
            <a:endParaRPr lang="en-US" dirty="0"/>
          </a:p>
        </p:txBody>
      </p:sp>
      <p:pic>
        <p:nvPicPr>
          <p:cNvPr id="2050" name="Picture 2" descr="http://picayune.uclick.com/comics/ch/1987/ch870914.gif"/>
          <p:cNvPicPr>
            <a:picLocks noChangeAspect="1" noChangeArrowheads="1"/>
          </p:cNvPicPr>
          <p:nvPr/>
        </p:nvPicPr>
        <p:blipFill rotWithShape="1">
          <a:blip r:embed="rId2">
            <a:extLst>
              <a:ext uri="{28A0092B-C50C-407E-A947-70E740481C1C}">
                <a14:useLocalDpi xmlns:a14="http://schemas.microsoft.com/office/drawing/2010/main" val="0"/>
              </a:ext>
            </a:extLst>
          </a:blip>
          <a:srcRect l="3174" t="1823" r="4180" b="9120"/>
          <a:stretch/>
        </p:blipFill>
        <p:spPr bwMode="auto">
          <a:xfrm>
            <a:off x="3259567" y="1484555"/>
            <a:ext cx="6174889" cy="1968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51311" y="5635214"/>
            <a:ext cx="7391400" cy="369332"/>
          </a:xfrm>
          <a:prstGeom prst="rect">
            <a:avLst/>
          </a:prstGeom>
          <a:noFill/>
        </p:spPr>
        <p:txBody>
          <a:bodyPr wrap="square" rtlCol="0">
            <a:spAutoFit/>
          </a:bodyPr>
          <a:lstStyle/>
          <a:p>
            <a:pPr algn="ctr"/>
            <a:r>
              <a:rPr lang="en-US" dirty="0"/>
              <a:t>Consider alongside Jefferson’s discussion of “light and transient causes.”</a:t>
            </a:r>
          </a:p>
        </p:txBody>
      </p:sp>
      <p:pic>
        <p:nvPicPr>
          <p:cNvPr id="2052" name="Picture 4" descr="http://picayune.uclick.com/comics/ch/1987/ch8709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567" y="3626466"/>
            <a:ext cx="6174889" cy="192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79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Rousseau’s Social Contract</a:t>
            </a:r>
            <a:endParaRPr lang="en-US" dirty="0"/>
          </a:p>
        </p:txBody>
      </p:sp>
      <p:sp>
        <p:nvSpPr>
          <p:cNvPr id="3" name="Content Placeholder 2"/>
          <p:cNvSpPr>
            <a:spLocks noGrp="1"/>
          </p:cNvSpPr>
          <p:nvPr>
            <p:ph idx="1"/>
          </p:nvPr>
        </p:nvSpPr>
        <p:spPr>
          <a:xfrm>
            <a:off x="1752600" y="1295400"/>
            <a:ext cx="6629400" cy="5486400"/>
          </a:xfrm>
        </p:spPr>
        <p:txBody>
          <a:bodyPr>
            <a:normAutofit fontScale="70000" lnSpcReduction="20000"/>
          </a:bodyPr>
          <a:lstStyle/>
          <a:p>
            <a:pPr marL="0" indent="0">
              <a:buNone/>
            </a:pPr>
            <a:r>
              <a:rPr lang="en-US" dirty="0" smtClean="0"/>
              <a:t>“</a:t>
            </a:r>
            <a:r>
              <a:rPr lang="en-US" i="1" dirty="0" smtClean="0"/>
              <a:t>The </a:t>
            </a:r>
            <a:r>
              <a:rPr lang="en-US" i="1" dirty="0"/>
              <a:t>problem is to find a form of association which will defend and protect with the whole common force the person and goods of each associate, and in which each, while uniting himself with all, may still obey himself alone, and remain as free as before</a:t>
            </a:r>
            <a:r>
              <a:rPr lang="en-US" i="1" dirty="0" smtClean="0"/>
              <a:t>.</a:t>
            </a:r>
            <a:r>
              <a:rPr lang="en-US" dirty="0"/>
              <a:t> This is the fundamental problem of which the </a:t>
            </a:r>
            <a:r>
              <a:rPr lang="en-US" i="1" dirty="0"/>
              <a:t>Social Contract</a:t>
            </a:r>
            <a:r>
              <a:rPr lang="en-US" dirty="0"/>
              <a:t> provides the solution</a:t>
            </a:r>
            <a:r>
              <a:rPr lang="en-US" dirty="0" smtClean="0"/>
              <a:t>. . . .</a:t>
            </a:r>
          </a:p>
          <a:p>
            <a:pPr marL="0" indent="0">
              <a:buNone/>
            </a:pPr>
            <a:r>
              <a:rPr lang="en-US" dirty="0"/>
              <a:t>These clauses, properly understood, may be reduced to one — the total alienation of each associate, together with all his rights, to the whole community; for, in the first place, as each gives himself absolutely, the conditions are the same for all; and, this being so, no one has any interest in making them burdensome to others</a:t>
            </a:r>
            <a:r>
              <a:rPr lang="en-US" dirty="0" smtClean="0"/>
              <a:t>. . . . </a:t>
            </a:r>
          </a:p>
          <a:p>
            <a:pPr marL="0" indent="0">
              <a:buNone/>
            </a:pPr>
            <a:r>
              <a:rPr lang="en-US" dirty="0"/>
              <a:t>Finally, each man, in giving himself to all, gives himself to nobody; and as there is no associate over whom he does not acquire the same right as he yields others over himself, he gains an equivalent for everything he loses, and an increase of force for the preservation of what he has</a:t>
            </a:r>
            <a:r>
              <a:rPr lang="en-US" dirty="0" smtClean="0"/>
              <a:t>. . . .</a:t>
            </a:r>
          </a:p>
          <a:p>
            <a:pPr marL="0" indent="0">
              <a:buNone/>
            </a:pPr>
            <a:r>
              <a:rPr lang="en-US" i="1" dirty="0"/>
              <a:t>Each of us puts his person and all his power in common under the supreme direction of the general will, and, in our corporate capacity, we receive each member as an indivisible part of the whole</a:t>
            </a:r>
            <a:r>
              <a:rPr lang="en-US" i="1" dirty="0" smtClean="0"/>
              <a:t>.”</a:t>
            </a:r>
          </a:p>
          <a:p>
            <a:pPr marL="0" indent="0">
              <a:buNone/>
            </a:pPr>
            <a:r>
              <a:rPr lang="en-US" i="1" dirty="0" smtClean="0"/>
              <a:t>--</a:t>
            </a:r>
            <a:r>
              <a:rPr lang="en-US" dirty="0" smtClean="0"/>
              <a:t>From </a:t>
            </a:r>
            <a:r>
              <a:rPr lang="en-US" i="1" dirty="0" smtClean="0"/>
              <a:t>The Social Contract</a:t>
            </a:r>
            <a:r>
              <a:rPr lang="en-US" dirty="0" smtClean="0"/>
              <a:t>, 1762</a:t>
            </a:r>
          </a:p>
          <a:p>
            <a:pPr marL="0" indent="0">
              <a:buNone/>
            </a:pPr>
            <a:endParaRPr lang="en-US" dirty="0"/>
          </a:p>
        </p:txBody>
      </p:sp>
      <p:pic>
        <p:nvPicPr>
          <p:cNvPr id="2050" name="Picture 2" descr="Image result for excerpts from the social contract by rouss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600200"/>
            <a:ext cx="1809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986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Risk for Want of Wealth</a:t>
            </a:r>
            <a:endParaRPr lang="en-US" dirty="0"/>
          </a:p>
        </p:txBody>
      </p:sp>
      <p:pic>
        <p:nvPicPr>
          <p:cNvPr id="3074" name="Picture 2" descr="http://masonerickson.weebly.com/uploads/8/7/7/3/8773281/4316422_orig.jpg?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189" y="1690688"/>
            <a:ext cx="6210929" cy="3692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139" y="1931830"/>
            <a:ext cx="4983050" cy="2031325"/>
          </a:xfrm>
          <a:prstGeom prst="rect">
            <a:avLst/>
          </a:prstGeom>
          <a:noFill/>
        </p:spPr>
        <p:txBody>
          <a:bodyPr wrap="square" rtlCol="0">
            <a:spAutoFit/>
          </a:bodyPr>
          <a:lstStyle/>
          <a:p>
            <a:r>
              <a:rPr lang="en-US" dirty="0" smtClean="0"/>
              <a:t>Price per beaver parchment and coat (in London)</a:t>
            </a:r>
          </a:p>
          <a:p>
            <a:pPr marL="285750" indent="-285750">
              <a:buFont typeface="Arial" panose="020B0604020202020204" pitchFamily="34" charset="0"/>
              <a:buChar char="•"/>
            </a:pPr>
            <a:r>
              <a:rPr lang="en-US" dirty="0" smtClean="0"/>
              <a:t>1713-1722: 5 shillings</a:t>
            </a:r>
          </a:p>
          <a:p>
            <a:pPr marL="285750" indent="-285750">
              <a:buFont typeface="Arial" panose="020B0604020202020204" pitchFamily="34" charset="0"/>
              <a:buChar char="•"/>
            </a:pPr>
            <a:r>
              <a:rPr lang="en-US" dirty="0" smtClean="0"/>
              <a:t>1723-1745: 7-9 shillings</a:t>
            </a:r>
          </a:p>
          <a:p>
            <a:pPr marL="285750" indent="-285750">
              <a:buFont typeface="Arial" panose="020B0604020202020204" pitchFamily="34" charset="0"/>
              <a:buChar char="•"/>
            </a:pPr>
            <a:r>
              <a:rPr lang="en-US" dirty="0" smtClean="0"/>
              <a:t>1746-1754:  12 shillings</a:t>
            </a:r>
          </a:p>
          <a:p>
            <a:endParaRPr lang="en-US" dirty="0"/>
          </a:p>
          <a:p>
            <a:endParaRPr lang="en-US" dirty="0" smtClean="0"/>
          </a:p>
          <a:p>
            <a:r>
              <a:rPr lang="en-US" dirty="0" smtClean="0"/>
              <a:t>Most Indians preferred trade with the French.</a:t>
            </a:r>
            <a:endParaRPr lang="en-US" dirty="0"/>
          </a:p>
        </p:txBody>
      </p:sp>
    </p:spTree>
    <p:extLst>
      <p:ext uri="{BB962C8B-B14F-4D97-AF65-F5344CB8AC3E}">
        <p14:creationId xmlns:p14="http://schemas.microsoft.com/office/powerpoint/2010/main" val="3737496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according to Rousseau…</a:t>
            </a:r>
            <a:endParaRPr lang="en-US" dirty="0"/>
          </a:p>
        </p:txBody>
      </p:sp>
      <p:sp>
        <p:nvSpPr>
          <p:cNvPr id="3" name="Content Placeholder 2"/>
          <p:cNvSpPr>
            <a:spLocks noGrp="1"/>
          </p:cNvSpPr>
          <p:nvPr>
            <p:ph idx="1"/>
          </p:nvPr>
        </p:nvSpPr>
        <p:spPr/>
        <p:txBody>
          <a:bodyPr/>
          <a:lstStyle/>
          <a:p>
            <a:r>
              <a:rPr lang="en-US" dirty="0" smtClean="0"/>
              <a:t>In a free society, the general will and common good promote the rights of all.</a:t>
            </a:r>
          </a:p>
          <a:p>
            <a:endParaRPr lang="en-US" dirty="0"/>
          </a:p>
          <a:p>
            <a:r>
              <a:rPr lang="en-US" dirty="0" smtClean="0"/>
              <a:t>By sacrificing one’s own interest to the general interest, a man secures his own interest.</a:t>
            </a:r>
          </a:p>
          <a:p>
            <a:endParaRPr lang="en-US" dirty="0"/>
          </a:p>
          <a:p>
            <a:r>
              <a:rPr lang="en-US" dirty="0" smtClean="0"/>
              <a:t>In a voluntary republican society, there is no self-interest.</a:t>
            </a:r>
          </a:p>
          <a:p>
            <a:endParaRPr lang="en-US" dirty="0"/>
          </a:p>
          <a:p>
            <a:endParaRPr lang="en-US" dirty="0"/>
          </a:p>
        </p:txBody>
      </p:sp>
    </p:spTree>
    <p:extLst>
      <p:ext uri="{BB962C8B-B14F-4D97-AF65-F5344CB8AC3E}">
        <p14:creationId xmlns:p14="http://schemas.microsoft.com/office/powerpoint/2010/main" val="117094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Smith’s </a:t>
            </a:r>
            <a:r>
              <a:rPr lang="en-US" i="1" dirty="0" smtClean="0"/>
              <a:t>Wealth of Nations</a:t>
            </a:r>
            <a:endParaRPr lang="en-US" dirty="0"/>
          </a:p>
        </p:txBody>
      </p:sp>
      <p:sp>
        <p:nvSpPr>
          <p:cNvPr id="3" name="Content Placeholder 2"/>
          <p:cNvSpPr>
            <a:spLocks noGrp="1"/>
          </p:cNvSpPr>
          <p:nvPr>
            <p:ph idx="1"/>
          </p:nvPr>
        </p:nvSpPr>
        <p:spPr>
          <a:xfrm>
            <a:off x="7162800" y="3674532"/>
            <a:ext cx="3200400" cy="1523999"/>
          </a:xfrm>
          <a:ln>
            <a:solidFill>
              <a:schemeClr val="tx1"/>
            </a:solidFill>
          </a:ln>
        </p:spPr>
        <p:txBody>
          <a:bodyPr>
            <a:normAutofit/>
          </a:bodyPr>
          <a:lstStyle/>
          <a:p>
            <a:pPr marL="0" indent="0">
              <a:buNone/>
            </a:pPr>
            <a:r>
              <a:rPr lang="en-US" sz="1800" dirty="0"/>
              <a:t>“It is not from the benevolence of the butcher, the brewer, or the baker that we expect our dinner, but from their regard to their own self-interest.”</a:t>
            </a:r>
          </a:p>
        </p:txBody>
      </p:sp>
      <p:sp>
        <p:nvSpPr>
          <p:cNvPr id="4" name="TextBox 3"/>
          <p:cNvSpPr txBox="1"/>
          <p:nvPr/>
        </p:nvSpPr>
        <p:spPr>
          <a:xfrm>
            <a:off x="7162800" y="5230544"/>
            <a:ext cx="3200400" cy="646331"/>
          </a:xfrm>
          <a:prstGeom prst="rect">
            <a:avLst/>
          </a:prstGeom>
          <a:noFill/>
          <a:ln>
            <a:solidFill>
              <a:schemeClr val="tx1"/>
            </a:solidFill>
          </a:ln>
        </p:spPr>
        <p:txBody>
          <a:bodyPr wrap="square" rtlCol="0">
            <a:spAutoFit/>
          </a:bodyPr>
          <a:lstStyle/>
          <a:p>
            <a:r>
              <a:rPr lang="en-US" dirty="0"/>
              <a:t>“Every man lives by exchanging.” </a:t>
            </a:r>
          </a:p>
        </p:txBody>
      </p:sp>
      <p:sp>
        <p:nvSpPr>
          <p:cNvPr id="5" name="TextBox 4"/>
          <p:cNvSpPr txBox="1"/>
          <p:nvPr/>
        </p:nvSpPr>
        <p:spPr>
          <a:xfrm>
            <a:off x="1676400" y="1438173"/>
            <a:ext cx="4724400" cy="5078313"/>
          </a:xfrm>
          <a:prstGeom prst="rect">
            <a:avLst/>
          </a:prstGeom>
          <a:noFill/>
          <a:ln>
            <a:solidFill>
              <a:schemeClr val="tx1"/>
            </a:solidFill>
          </a:ln>
        </p:spPr>
        <p:txBody>
          <a:bodyPr wrap="square" rtlCol="0">
            <a:spAutoFit/>
          </a:bodyPr>
          <a:lstStyle/>
          <a:p>
            <a:r>
              <a:rPr lang="en-US" dirty="0"/>
              <a:t>“Nobody ever saw a dog make a fair and deliberate exchange of one bone for another with another dog. Nobody ever saw one animal by its gestures and natural cries signify to another, this is mine, that yours; I am willing to give this for that....But man has almost constant occasion for the help of his brethren, and it is in vain for him to expect it from their benevolence only. He will be more likely to prevail if he can interest their self-love in his </a:t>
            </a:r>
            <a:r>
              <a:rPr lang="en-US" dirty="0" err="1"/>
              <a:t>favour</a:t>
            </a:r>
            <a:r>
              <a:rPr lang="en-US" dirty="0"/>
              <a:t>, and show them that it is for their own advantage to do for him what he requires of them. Whoever offers to another a bargain of any kind, proposes to do this. Give me that which I want, and you shall have this which you want, is the meaning of every such offer; and it is in this manner that we obtain from one another the far greater part of those good offices which we stand in need of.”</a:t>
            </a:r>
          </a:p>
        </p:txBody>
      </p:sp>
      <p:sp>
        <p:nvSpPr>
          <p:cNvPr id="6" name="TextBox 5"/>
          <p:cNvSpPr txBox="1"/>
          <p:nvPr/>
        </p:nvSpPr>
        <p:spPr>
          <a:xfrm>
            <a:off x="7162800" y="5867401"/>
            <a:ext cx="3200400" cy="646331"/>
          </a:xfrm>
          <a:prstGeom prst="rect">
            <a:avLst/>
          </a:prstGeom>
          <a:noFill/>
          <a:ln>
            <a:solidFill>
              <a:schemeClr val="tx1"/>
            </a:solidFill>
          </a:ln>
        </p:spPr>
        <p:txBody>
          <a:bodyPr wrap="square" rtlCol="0">
            <a:spAutoFit/>
          </a:bodyPr>
          <a:lstStyle/>
          <a:p>
            <a:r>
              <a:rPr lang="en-US" dirty="0"/>
              <a:t>“Individual Ambition Serves the Common Good.”</a:t>
            </a:r>
          </a:p>
        </p:txBody>
      </p:sp>
      <p:pic>
        <p:nvPicPr>
          <p:cNvPr id="3074" name="Picture 2" descr="http://i.dailymail.co.uk/i/pix/2011/07/14/article-2014647-0D02677400000578-43_306x3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1131602"/>
            <a:ext cx="2266491" cy="251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44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Smith</a:t>
            </a:r>
            <a:endParaRPr lang="en-US" dirty="0"/>
          </a:p>
        </p:txBody>
      </p:sp>
      <p:sp>
        <p:nvSpPr>
          <p:cNvPr id="3" name="Content Placeholder 2"/>
          <p:cNvSpPr>
            <a:spLocks noGrp="1"/>
          </p:cNvSpPr>
          <p:nvPr>
            <p:ph idx="1"/>
          </p:nvPr>
        </p:nvSpPr>
        <p:spPr/>
        <p:txBody>
          <a:bodyPr/>
          <a:lstStyle/>
          <a:p>
            <a:pPr marL="0" indent="0">
              <a:buNone/>
            </a:pPr>
            <a:r>
              <a:rPr lang="en-US" dirty="0"/>
              <a:t>“The statesman who should attempt to direct private people in what manner they ought to employ their capitals would not only load himself with most unnecessary attention but assume an authority which could safely be trusted to no council and senate whatever, and which would nowhere be so dangerous as in the hands of man who have folly and presumption enough to fancy himself fit to exercise it. ” </a:t>
            </a:r>
          </a:p>
        </p:txBody>
      </p:sp>
    </p:spTree>
    <p:extLst>
      <p:ext uri="{BB962C8B-B14F-4D97-AF65-F5344CB8AC3E}">
        <p14:creationId xmlns:p14="http://schemas.microsoft.com/office/powerpoint/2010/main" val="2412154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according to Smith…</a:t>
            </a:r>
            <a:endParaRPr lang="en-US" dirty="0"/>
          </a:p>
        </p:txBody>
      </p:sp>
      <p:sp>
        <p:nvSpPr>
          <p:cNvPr id="3" name="Content Placeholder 2"/>
          <p:cNvSpPr>
            <a:spLocks noGrp="1"/>
          </p:cNvSpPr>
          <p:nvPr>
            <p:ph idx="1"/>
          </p:nvPr>
        </p:nvSpPr>
        <p:spPr/>
        <p:txBody>
          <a:bodyPr>
            <a:normAutofit lnSpcReduction="10000"/>
          </a:bodyPr>
          <a:lstStyle/>
          <a:p>
            <a:r>
              <a:rPr lang="en-US" dirty="0" smtClean="0"/>
              <a:t>Men exchange goods and services in order to accomplish selfish goals.</a:t>
            </a:r>
          </a:p>
          <a:p>
            <a:endParaRPr lang="en-US" dirty="0"/>
          </a:p>
          <a:p>
            <a:r>
              <a:rPr lang="en-US" dirty="0" smtClean="0"/>
              <a:t>In a free society, the only way to acquire what you want from others is to give others what they want.</a:t>
            </a:r>
          </a:p>
          <a:p>
            <a:endParaRPr lang="en-US" dirty="0"/>
          </a:p>
          <a:p>
            <a:r>
              <a:rPr lang="en-US" dirty="0" smtClean="0"/>
              <a:t>Free exchanges benefit both sides, and greed becomes good.</a:t>
            </a:r>
          </a:p>
          <a:p>
            <a:endParaRPr lang="en-US" dirty="0"/>
          </a:p>
          <a:p>
            <a:r>
              <a:rPr lang="en-US" dirty="0" smtClean="0"/>
              <a:t>Governments do not need to intervene and tell men what they want or need, and </a:t>
            </a:r>
            <a:endParaRPr lang="en-US" dirty="0"/>
          </a:p>
        </p:txBody>
      </p:sp>
    </p:spTree>
    <p:extLst>
      <p:ext uri="{BB962C8B-B14F-4D97-AF65-F5344CB8AC3E}">
        <p14:creationId xmlns:p14="http://schemas.microsoft.com/office/powerpoint/2010/main" val="3083732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Paine’s Common Sense</a:t>
            </a:r>
            <a:endParaRPr lang="en-US" dirty="0"/>
          </a:p>
        </p:txBody>
      </p:sp>
      <p:sp>
        <p:nvSpPr>
          <p:cNvPr id="3" name="Content Placeholder 2"/>
          <p:cNvSpPr>
            <a:spLocks noGrp="1"/>
          </p:cNvSpPr>
          <p:nvPr>
            <p:ph idx="1"/>
          </p:nvPr>
        </p:nvSpPr>
        <p:spPr>
          <a:xfrm>
            <a:off x="559398" y="1294504"/>
            <a:ext cx="8051202" cy="5186974"/>
          </a:xfrm>
        </p:spPr>
        <p:txBody>
          <a:bodyPr>
            <a:noAutofit/>
          </a:bodyPr>
          <a:lstStyle/>
          <a:p>
            <a:pPr marL="0" indent="0">
              <a:buNone/>
            </a:pPr>
            <a:r>
              <a:rPr lang="en-US" sz="1400" dirty="0" smtClean="0"/>
              <a:t>“</a:t>
            </a:r>
            <a:r>
              <a:rPr lang="en-US" sz="1400" dirty="0"/>
              <a:t>The sun never shined on a cause of greater worth. </a:t>
            </a:r>
            <a:r>
              <a:rPr lang="en-US" sz="1400" dirty="0" err="1"/>
              <a:t>‘Tis</a:t>
            </a:r>
            <a:r>
              <a:rPr lang="en-US" sz="1400" dirty="0"/>
              <a:t> not the affair of a city, a country, a province, or a kingdom, but of a continent—of at least one eighth part of the habitable globe. </a:t>
            </a:r>
            <a:r>
              <a:rPr lang="en-US" sz="1400" dirty="0" err="1"/>
              <a:t>‘Tis</a:t>
            </a:r>
            <a:r>
              <a:rPr lang="en-US" sz="1400" dirty="0"/>
              <a:t> not the concern of a day, a year, or an age; posterity are virtually involved in the contest, and will be more or less affected, even to the end of time, by the proceedings now. . . .” </a:t>
            </a:r>
          </a:p>
          <a:p>
            <a:pPr marL="0" indent="0">
              <a:buNone/>
            </a:pPr>
            <a:endParaRPr lang="en-US" sz="1400" dirty="0"/>
          </a:p>
          <a:p>
            <a:pPr marL="0" indent="0">
              <a:buNone/>
            </a:pPr>
            <a:r>
              <a:rPr lang="en-US" sz="1400" dirty="0"/>
              <a:t>“But Britain is the parent country, say some. Then the more shame upon her conduct. Even brutes do not devour their young, nor savages make war upon their families . . .” </a:t>
            </a:r>
          </a:p>
          <a:p>
            <a:pPr marL="0" indent="0">
              <a:buNone/>
            </a:pPr>
            <a:endParaRPr lang="en-US" sz="1400" dirty="0"/>
          </a:p>
          <a:p>
            <a:pPr marL="0" indent="0">
              <a:buNone/>
            </a:pPr>
            <a:r>
              <a:rPr lang="en-US" sz="1400" dirty="0"/>
              <a:t>“I challenge the warmest advocate for reconciliation, to shew, a single advantage that this continent can reap, by being connected with Great Britain. I repeat the challenge, not a single advantage is derived. . . .” </a:t>
            </a:r>
          </a:p>
          <a:p>
            <a:pPr marL="0" indent="0">
              <a:buNone/>
            </a:pPr>
            <a:endParaRPr lang="en-US" sz="1400" dirty="0"/>
          </a:p>
          <a:p>
            <a:pPr marL="0" indent="0">
              <a:buNone/>
            </a:pPr>
            <a:r>
              <a:rPr lang="en-US" sz="1400" dirty="0"/>
              <a:t>“Every thing that is right or natural pleads for separation. The blood of the slain, the weeping voice of nature cries, ‘TIS TIME TO PART. . . .” </a:t>
            </a:r>
            <a:endParaRPr lang="en-US" sz="1400" dirty="0" smtClean="0"/>
          </a:p>
          <a:p>
            <a:pPr marL="0" indent="0">
              <a:buNone/>
            </a:pPr>
            <a:endParaRPr lang="en-US" sz="1400" dirty="0" smtClean="0"/>
          </a:p>
          <a:p>
            <a:pPr marL="0" indent="0">
              <a:buNone/>
            </a:pPr>
            <a:r>
              <a:rPr lang="en-US" sz="1400" dirty="0" smtClean="0"/>
              <a:t>“I am not induced by motives of pride, party, or resentment to espouse the doctrine of separation and independence; I am clearly, positively, and conscientiously persuaded that it is the true interest of this continent to be so . . .” </a:t>
            </a:r>
          </a:p>
          <a:p>
            <a:pPr marL="0" indent="0">
              <a:buNone/>
            </a:pPr>
            <a:endParaRPr lang="en-US" sz="1400" dirty="0"/>
          </a:p>
          <a:p>
            <a:pPr marL="0" indent="0">
              <a:buNone/>
            </a:pPr>
            <a:r>
              <a:rPr lang="en-US" sz="1400" dirty="0"/>
              <a:t>“O ye that love mankind! Ye that dare oppose, not only the tyranny, but the tyrant, stand forth!” </a:t>
            </a:r>
          </a:p>
          <a:p>
            <a:pPr marL="0" indent="0">
              <a:buNone/>
            </a:pPr>
            <a:r>
              <a:rPr lang="en-US" sz="1400" dirty="0" smtClean="0"/>
              <a:t>*</a:t>
            </a:r>
            <a:r>
              <a:rPr lang="en-US" sz="1400" i="1" dirty="0"/>
              <a:t>Drops mic*</a:t>
            </a:r>
            <a:endParaRPr lang="en-US" sz="1400" dirty="0"/>
          </a:p>
        </p:txBody>
      </p:sp>
      <p:pic>
        <p:nvPicPr>
          <p:cNvPr id="4100" name="Picture 4" descr="http://patriotweek.org/wp-content/uploads/2012/06/thomas_pain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2101328"/>
            <a:ext cx="3336274" cy="324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90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War</a:t>
            </a:r>
            <a:endParaRPr lang="en-US" dirty="0"/>
          </a:p>
        </p:txBody>
      </p:sp>
      <p:sp>
        <p:nvSpPr>
          <p:cNvPr id="3" name="Content Placeholder 2"/>
          <p:cNvSpPr>
            <a:spLocks noGrp="1"/>
          </p:cNvSpPr>
          <p:nvPr>
            <p:ph idx="1"/>
          </p:nvPr>
        </p:nvSpPr>
        <p:spPr/>
        <p:txBody>
          <a:bodyPr>
            <a:normAutofit/>
          </a:bodyPr>
          <a:lstStyle/>
          <a:p>
            <a:r>
              <a:rPr lang="en-US" dirty="0" smtClean="0"/>
              <a:t>Not just for a redress of grievances</a:t>
            </a:r>
          </a:p>
          <a:p>
            <a:endParaRPr lang="en-US" dirty="0"/>
          </a:p>
          <a:p>
            <a:r>
              <a:rPr lang="en-US" dirty="0" smtClean="0"/>
              <a:t>For INDEPENDENCE!</a:t>
            </a:r>
          </a:p>
          <a:p>
            <a:pPr lvl="1"/>
            <a:r>
              <a:rPr lang="en-US" dirty="0" smtClean="0"/>
              <a:t>Then What?</a:t>
            </a:r>
          </a:p>
          <a:p>
            <a:pPr lvl="1"/>
            <a:r>
              <a:rPr lang="en-US" dirty="0" smtClean="0"/>
              <a:t>Government?</a:t>
            </a:r>
          </a:p>
          <a:p>
            <a:pPr lvl="1"/>
            <a:r>
              <a:rPr lang="en-US" dirty="0" smtClean="0"/>
              <a:t>Society?</a:t>
            </a:r>
          </a:p>
          <a:p>
            <a:pPr lvl="1"/>
            <a:r>
              <a:rPr lang="en-US" dirty="0" smtClean="0"/>
              <a:t>Economy?</a:t>
            </a:r>
          </a:p>
          <a:p>
            <a:endParaRPr lang="en-US" dirty="0"/>
          </a:p>
          <a:p>
            <a:r>
              <a:rPr lang="en-US" dirty="0" smtClean="0"/>
              <a:t>How do we beat the British?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12" y="1912003"/>
            <a:ext cx="5420285" cy="3593885"/>
          </a:xfrm>
          <a:prstGeom prst="rect">
            <a:avLst/>
          </a:prstGeom>
        </p:spPr>
      </p:pic>
    </p:spTree>
    <p:extLst>
      <p:ext uri="{BB962C8B-B14F-4D97-AF65-F5344CB8AC3E}">
        <p14:creationId xmlns:p14="http://schemas.microsoft.com/office/powerpoint/2010/main" val="1404756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94" y="2770821"/>
            <a:ext cx="4277575" cy="3231946"/>
          </a:xfrm>
          <a:prstGeom prst="rect">
            <a:avLst/>
          </a:prstGeom>
        </p:spPr>
      </p:pic>
      <p:sp>
        <p:nvSpPr>
          <p:cNvPr id="2" name="Title 1"/>
          <p:cNvSpPr>
            <a:spLocks noGrp="1"/>
          </p:cNvSpPr>
          <p:nvPr>
            <p:ph type="title"/>
          </p:nvPr>
        </p:nvSpPr>
        <p:spPr/>
        <p:txBody>
          <a:bodyPr/>
          <a:lstStyle/>
          <a:p>
            <a:r>
              <a:rPr lang="en-US" dirty="0" smtClean="0"/>
              <a:t>An Unequal Match (3.1.II.D,E)</a:t>
            </a:r>
            <a:endParaRPr lang="en-US" dirty="0"/>
          </a:p>
        </p:txBody>
      </p:sp>
      <p:sp>
        <p:nvSpPr>
          <p:cNvPr id="4" name="Text Placeholder 3"/>
          <p:cNvSpPr>
            <a:spLocks noGrp="1"/>
          </p:cNvSpPr>
          <p:nvPr>
            <p:ph type="body" idx="1"/>
          </p:nvPr>
        </p:nvSpPr>
        <p:spPr/>
        <p:txBody>
          <a:bodyPr/>
          <a:lstStyle/>
          <a:p>
            <a:r>
              <a:rPr lang="en-US" dirty="0" smtClean="0"/>
              <a:t>Americans</a:t>
            </a:r>
            <a:endParaRPr lang="en-US" dirty="0"/>
          </a:p>
        </p:txBody>
      </p:sp>
      <p:sp>
        <p:nvSpPr>
          <p:cNvPr id="5" name="Content Placeholder 4"/>
          <p:cNvSpPr>
            <a:spLocks noGrp="1"/>
          </p:cNvSpPr>
          <p:nvPr>
            <p:ph sz="half" idx="2"/>
          </p:nvPr>
        </p:nvSpPr>
        <p:spPr>
          <a:xfrm>
            <a:off x="291148" y="2511463"/>
            <a:ext cx="5157787" cy="3684588"/>
          </a:xfrm>
        </p:spPr>
        <p:txBody>
          <a:bodyPr>
            <a:normAutofit/>
          </a:bodyPr>
          <a:lstStyle/>
          <a:p>
            <a:r>
              <a:rPr lang="en-US" sz="2000" dirty="0"/>
              <a:t>No established government</a:t>
            </a:r>
          </a:p>
          <a:p>
            <a:r>
              <a:rPr lang="en-US" sz="2000" dirty="0"/>
              <a:t>No financial system</a:t>
            </a:r>
          </a:p>
          <a:p>
            <a:r>
              <a:rPr lang="en-US" sz="2000" dirty="0"/>
              <a:t>No credit</a:t>
            </a:r>
          </a:p>
          <a:p>
            <a:r>
              <a:rPr lang="en-US" sz="2000" dirty="0"/>
              <a:t>No navy</a:t>
            </a:r>
          </a:p>
          <a:p>
            <a:r>
              <a:rPr lang="en-US" sz="2000" dirty="0"/>
              <a:t>No army, mostly rag-tag militia</a:t>
            </a:r>
          </a:p>
          <a:p>
            <a:r>
              <a:rPr lang="en-US" sz="2000" dirty="0"/>
              <a:t>Few experienced officers</a:t>
            </a:r>
          </a:p>
          <a:p>
            <a:r>
              <a:rPr lang="en-US" sz="2000" i="1" dirty="0"/>
              <a:t>Knowledge of the area</a:t>
            </a:r>
          </a:p>
          <a:p>
            <a:r>
              <a:rPr lang="en-US" sz="2000" i="1" dirty="0"/>
              <a:t>Internal lines</a:t>
            </a:r>
          </a:p>
          <a:p>
            <a:r>
              <a:rPr lang="en-US" sz="2000" i="1" dirty="0"/>
              <a:t>A Cause</a:t>
            </a:r>
          </a:p>
        </p:txBody>
      </p:sp>
      <p:sp>
        <p:nvSpPr>
          <p:cNvPr id="6" name="Text Placeholder 5"/>
          <p:cNvSpPr>
            <a:spLocks noGrp="1"/>
          </p:cNvSpPr>
          <p:nvPr>
            <p:ph type="body" sz="quarter" idx="3"/>
          </p:nvPr>
        </p:nvSpPr>
        <p:spPr>
          <a:xfrm>
            <a:off x="7641188" y="1681163"/>
            <a:ext cx="3714199" cy="823912"/>
          </a:xfrm>
        </p:spPr>
        <p:txBody>
          <a:bodyPr/>
          <a:lstStyle/>
          <a:p>
            <a:pPr algn="ctr"/>
            <a:r>
              <a:rPr lang="en-US" dirty="0" smtClean="0"/>
              <a:t>British</a:t>
            </a:r>
            <a:endParaRPr lang="en-US" dirty="0"/>
          </a:p>
        </p:txBody>
      </p:sp>
      <p:sp>
        <p:nvSpPr>
          <p:cNvPr id="7" name="Content Placeholder 6"/>
          <p:cNvSpPr>
            <a:spLocks noGrp="1"/>
          </p:cNvSpPr>
          <p:nvPr>
            <p:ph sz="quarter" idx="4"/>
          </p:nvPr>
        </p:nvSpPr>
        <p:spPr>
          <a:xfrm>
            <a:off x="8114526" y="2505075"/>
            <a:ext cx="3800139" cy="3684588"/>
          </a:xfrm>
        </p:spPr>
        <p:txBody>
          <a:bodyPr>
            <a:normAutofit/>
          </a:bodyPr>
          <a:lstStyle/>
          <a:p>
            <a:r>
              <a:rPr lang="en-US" sz="2000" i="1" dirty="0"/>
              <a:t>Established government</a:t>
            </a:r>
          </a:p>
          <a:p>
            <a:r>
              <a:rPr lang="en-US" sz="2000" i="1" dirty="0"/>
              <a:t>Strong financial system</a:t>
            </a:r>
          </a:p>
          <a:p>
            <a:r>
              <a:rPr lang="en-US" sz="2000" i="1" dirty="0"/>
              <a:t>Vast line of credit</a:t>
            </a:r>
          </a:p>
          <a:p>
            <a:r>
              <a:rPr lang="en-US" sz="2000" i="1" dirty="0"/>
              <a:t>Most powerful navy in the world</a:t>
            </a:r>
          </a:p>
          <a:p>
            <a:r>
              <a:rPr lang="en-US" sz="2000" i="1" dirty="0"/>
              <a:t>Large, trained &amp; equipped army</a:t>
            </a:r>
          </a:p>
          <a:p>
            <a:r>
              <a:rPr lang="en-US" sz="2000" i="1" dirty="0"/>
              <a:t>Large, experienced officer corps</a:t>
            </a:r>
          </a:p>
          <a:p>
            <a:r>
              <a:rPr lang="en-US" sz="2000" dirty="0"/>
              <a:t>Unfamiliar and hostile territory</a:t>
            </a:r>
          </a:p>
          <a:p>
            <a:r>
              <a:rPr lang="en-US" sz="2000" dirty="0"/>
              <a:t>External lines</a:t>
            </a:r>
          </a:p>
          <a:p>
            <a:r>
              <a:rPr lang="en-US" sz="2000" dirty="0"/>
              <a:t>A job</a:t>
            </a:r>
          </a:p>
          <a:p>
            <a:endParaRPr lang="en-US" sz="2000" dirty="0"/>
          </a:p>
        </p:txBody>
      </p:sp>
    </p:spTree>
    <p:extLst>
      <p:ext uri="{BB962C8B-B14F-4D97-AF65-F5344CB8AC3E}">
        <p14:creationId xmlns:p14="http://schemas.microsoft.com/office/powerpoint/2010/main" val="2158958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ps.ablongman.com/wps/media/objects/1483/1518969/DIVI101.jpg"/>
          <p:cNvPicPr>
            <a:picLocks noChangeAspect="1" noChangeArrowheads="1"/>
          </p:cNvPicPr>
          <p:nvPr/>
        </p:nvPicPr>
        <p:blipFill rotWithShape="1">
          <a:blip r:embed="rId2">
            <a:extLst>
              <a:ext uri="{28A0092B-C50C-407E-A947-70E740481C1C}">
                <a14:useLocalDpi xmlns:a14="http://schemas.microsoft.com/office/drawing/2010/main" val="0"/>
              </a:ext>
            </a:extLst>
          </a:blip>
          <a:srcRect b="3731"/>
          <a:stretch/>
        </p:blipFill>
        <p:spPr bwMode="auto">
          <a:xfrm>
            <a:off x="1948928" y="0"/>
            <a:ext cx="43603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343400" y="1828800"/>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05400" y="2002316"/>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90611" y="2971800"/>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4307595"/>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71800" y="4876800"/>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43400" y="4487997"/>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71611" y="312603"/>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05599" y="457200"/>
            <a:ext cx="4955689" cy="5170646"/>
          </a:xfrm>
          <a:prstGeom prst="rect">
            <a:avLst/>
          </a:prstGeom>
          <a:noFill/>
        </p:spPr>
        <p:txBody>
          <a:bodyPr wrap="square" rtlCol="0">
            <a:spAutoFit/>
          </a:bodyPr>
          <a:lstStyle/>
          <a:p>
            <a:r>
              <a:rPr lang="en-US" sz="2400" u="sng" dirty="0"/>
              <a:t>Key Battles: Turning Points 3.1.II.E</a:t>
            </a:r>
          </a:p>
          <a:p>
            <a:endParaRPr lang="en-US" sz="2400" dirty="0"/>
          </a:p>
          <a:p>
            <a:pPr marL="285750" indent="-285750">
              <a:buFont typeface="Arial" panose="020B0604020202020204" pitchFamily="34" charset="0"/>
              <a:buChar char="•"/>
            </a:pPr>
            <a:r>
              <a:rPr lang="en-US" sz="2400" dirty="0"/>
              <a:t>Ticonderoga—Liberation of Boston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Trenton; Princeton (</a:t>
            </a:r>
            <a:r>
              <a:rPr lang="en-US" sz="2400" dirty="0" err="1"/>
              <a:t>sorta</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SARATOGA</a:t>
            </a:r>
            <a:endParaRPr lang="en-US" sz="2400" dirty="0"/>
          </a:p>
          <a:p>
            <a:endParaRPr lang="en-US" sz="2400" dirty="0"/>
          </a:p>
          <a:p>
            <a:pPr marL="285750" indent="-285750">
              <a:buFont typeface="Arial" panose="020B0604020202020204" pitchFamily="34" charset="0"/>
              <a:buChar char="•"/>
            </a:pPr>
            <a:r>
              <a:rPr lang="en-US" sz="2400" dirty="0"/>
              <a:t>Vincennes (</a:t>
            </a:r>
            <a:r>
              <a:rPr lang="en-US" sz="2400" dirty="0" err="1"/>
              <a:t>sorta</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Cowpens and </a:t>
            </a:r>
            <a:r>
              <a:rPr lang="en-US" sz="2400" dirty="0" err="1" smtClean="0"/>
              <a:t>Guliford</a:t>
            </a:r>
            <a:r>
              <a:rPr lang="en-US" sz="2400" dirty="0" smtClean="0"/>
              <a:t> </a:t>
            </a:r>
            <a:r>
              <a:rPr lang="en-US" sz="2400" dirty="0"/>
              <a:t>Courthouse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Yorktown</a:t>
            </a:r>
          </a:p>
          <a:p>
            <a:endParaRPr lang="en-US" dirty="0"/>
          </a:p>
        </p:txBody>
      </p:sp>
      <p:sp>
        <p:nvSpPr>
          <p:cNvPr id="13" name="Oval 12"/>
          <p:cNvSpPr/>
          <p:nvPr/>
        </p:nvSpPr>
        <p:spPr>
          <a:xfrm>
            <a:off x="4559920" y="2672279"/>
            <a:ext cx="3810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841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European-Style</a:t>
            </a:r>
            <a:endParaRPr lang="en-US" dirty="0"/>
          </a:p>
        </p:txBody>
      </p:sp>
      <p:pic>
        <p:nvPicPr>
          <p:cNvPr id="4" name="IFpFHj4XfFg"/>
          <p:cNvPicPr>
            <a:picLocks noGrp="1" noRot="1" noChangeAspect="1"/>
          </p:cNvPicPr>
          <p:nvPr>
            <p:ph idx="1"/>
            <a:videoFile r:link="rId1"/>
          </p:nvPr>
        </p:nvPicPr>
        <p:blipFill>
          <a:blip r:embed="rId3"/>
          <a:stretch>
            <a:fillRect/>
          </a:stretch>
        </p:blipFill>
        <p:spPr>
          <a:xfrm>
            <a:off x="2260601" y="1676400"/>
            <a:ext cx="7721600" cy="4343400"/>
          </a:xfrm>
          <a:prstGeom prst="rect">
            <a:avLst/>
          </a:prstGeom>
        </p:spPr>
      </p:pic>
    </p:spTree>
    <p:extLst>
      <p:ext uri="{BB962C8B-B14F-4D97-AF65-F5344CB8AC3E}">
        <p14:creationId xmlns:p14="http://schemas.microsoft.com/office/powerpoint/2010/main" val="3756710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Militia Style</a:t>
            </a:r>
            <a:endParaRPr lang="en-US" dirty="0"/>
          </a:p>
        </p:txBody>
      </p:sp>
      <p:pic>
        <p:nvPicPr>
          <p:cNvPr id="4" name="zQYkIlSx0yg"/>
          <p:cNvPicPr>
            <a:picLocks noGrp="1" noRot="1" noChangeAspect="1"/>
          </p:cNvPicPr>
          <p:nvPr>
            <p:ph idx="1"/>
            <a:videoFile r:link="rId1"/>
          </p:nvPr>
        </p:nvPicPr>
        <p:blipFill>
          <a:blip r:embed="rId3"/>
          <a:stretch>
            <a:fillRect/>
          </a:stretch>
        </p:blipFill>
        <p:spPr>
          <a:xfrm>
            <a:off x="2074333" y="1600200"/>
            <a:ext cx="8128001" cy="4572000"/>
          </a:xfrm>
          <a:prstGeom prst="rect">
            <a:avLst/>
          </a:prstGeom>
        </p:spPr>
      </p:pic>
    </p:spTree>
    <p:extLst>
      <p:ext uri="{BB962C8B-B14F-4D97-AF65-F5344CB8AC3E}">
        <p14:creationId xmlns:p14="http://schemas.microsoft.com/office/powerpoint/2010/main" val="258887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Mercantilism…</a:t>
            </a:r>
            <a:endParaRPr lang="en-US" dirty="0"/>
          </a:p>
        </p:txBody>
      </p:sp>
      <p:sp>
        <p:nvSpPr>
          <p:cNvPr id="3" name="Content Placeholder 2"/>
          <p:cNvSpPr>
            <a:spLocks noGrp="1"/>
          </p:cNvSpPr>
          <p:nvPr>
            <p:ph idx="1"/>
          </p:nvPr>
        </p:nvSpPr>
        <p:spPr>
          <a:xfrm>
            <a:off x="838199" y="1825625"/>
            <a:ext cx="6202325" cy="4351338"/>
          </a:xfrm>
        </p:spPr>
        <p:txBody>
          <a:bodyPr/>
          <a:lstStyle/>
          <a:p>
            <a:r>
              <a:rPr lang="en-US" dirty="0" smtClean="0"/>
              <a:t>Beaver pelts</a:t>
            </a:r>
          </a:p>
          <a:p>
            <a:endParaRPr lang="en-US" dirty="0" smtClean="0"/>
          </a:p>
          <a:p>
            <a:r>
              <a:rPr lang="en-US" dirty="0" smtClean="0"/>
              <a:t>Fertile Ohio Valley</a:t>
            </a:r>
          </a:p>
          <a:p>
            <a:endParaRPr lang="en-US" dirty="0" smtClean="0"/>
          </a:p>
          <a:p>
            <a:r>
              <a:rPr lang="en-US" dirty="0" smtClean="0"/>
              <a:t>Long-standing rivalry between Britain and France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525" y="0"/>
            <a:ext cx="5151475" cy="6858000"/>
          </a:xfrm>
          <a:prstGeom prst="rect">
            <a:avLst/>
          </a:prstGeom>
        </p:spPr>
      </p:pic>
    </p:spTree>
    <p:extLst>
      <p:ext uri="{BB962C8B-B14F-4D97-AF65-F5344CB8AC3E}">
        <p14:creationId xmlns:p14="http://schemas.microsoft.com/office/powerpoint/2010/main" val="1065080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YouTube—The Patriot: Militia Ambushes</a:t>
            </a:r>
          </a:p>
          <a:p>
            <a:r>
              <a:rPr lang="en-US" dirty="0"/>
              <a:t>YouTube—Boston Massacre </a:t>
            </a:r>
            <a:r>
              <a:rPr lang="en-US" dirty="0">
                <a:hlinkClick r:id="rId2"/>
              </a:rPr>
              <a:t>https://</a:t>
            </a:r>
            <a:r>
              <a:rPr lang="en-US" dirty="0" smtClean="0">
                <a:hlinkClick r:id="rId2"/>
              </a:rPr>
              <a:t>youtu.be/YcDoN-KEiKQ?t=34s</a:t>
            </a:r>
            <a:r>
              <a:rPr lang="en-US" dirty="0" smtClean="0"/>
              <a:t> </a:t>
            </a:r>
          </a:p>
          <a:p>
            <a:r>
              <a:rPr lang="en-US" dirty="0" smtClean="0"/>
              <a:t>Tarring </a:t>
            </a:r>
            <a:r>
              <a:rPr lang="en-US" dirty="0"/>
              <a:t>and </a:t>
            </a:r>
            <a:r>
              <a:rPr lang="en-US" dirty="0" smtClean="0"/>
              <a:t>feathering--https</a:t>
            </a:r>
            <a:r>
              <a:rPr lang="en-US" dirty="0"/>
              <a:t>://</a:t>
            </a:r>
            <a:r>
              <a:rPr lang="en-US" dirty="0" smtClean="0"/>
              <a:t>youtu.be/KdpKEs_dMHc </a:t>
            </a:r>
          </a:p>
          <a:p>
            <a:endParaRPr lang="en-US" dirty="0"/>
          </a:p>
          <a:p>
            <a:endParaRPr lang="en-US" dirty="0"/>
          </a:p>
        </p:txBody>
      </p:sp>
    </p:spTree>
    <p:extLst>
      <p:ext uri="{BB962C8B-B14F-4D97-AF65-F5344CB8AC3E}">
        <p14:creationId xmlns:p14="http://schemas.microsoft.com/office/powerpoint/2010/main" val="1497490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Text Placeholder 2"/>
          <p:cNvSpPr>
            <a:spLocks noGrp="1"/>
          </p:cNvSpPr>
          <p:nvPr>
            <p:ph type="body" idx="1"/>
          </p:nvPr>
        </p:nvSpPr>
        <p:spPr/>
        <p:txBody>
          <a:bodyPr/>
          <a:lstStyle/>
          <a:p>
            <a:r>
              <a:rPr lang="en-US" dirty="0" smtClean="0"/>
              <a:t>America</a:t>
            </a:r>
            <a:endParaRPr lang="en-US" dirty="0"/>
          </a:p>
        </p:txBody>
      </p:sp>
      <p:sp>
        <p:nvSpPr>
          <p:cNvPr id="4" name="Content Placeholder 3"/>
          <p:cNvSpPr>
            <a:spLocks noGrp="1"/>
          </p:cNvSpPr>
          <p:nvPr>
            <p:ph sz="half" idx="2"/>
          </p:nvPr>
        </p:nvSpPr>
        <p:spPr/>
        <p:txBody>
          <a:bodyPr/>
          <a:lstStyle/>
          <a:p>
            <a:r>
              <a:rPr lang="en-US" dirty="0" smtClean="0"/>
              <a:t>Get help from France!</a:t>
            </a:r>
          </a:p>
          <a:p>
            <a:r>
              <a:rPr lang="en-US" dirty="0" smtClean="0"/>
              <a:t>Survive long enough to sue for peace.</a:t>
            </a:r>
            <a:endParaRPr lang="en-US" dirty="0"/>
          </a:p>
        </p:txBody>
      </p:sp>
      <p:sp>
        <p:nvSpPr>
          <p:cNvPr id="5" name="Text Placeholder 4"/>
          <p:cNvSpPr>
            <a:spLocks noGrp="1"/>
          </p:cNvSpPr>
          <p:nvPr>
            <p:ph type="body" sz="quarter" idx="3"/>
          </p:nvPr>
        </p:nvSpPr>
        <p:spPr/>
        <p:txBody>
          <a:bodyPr/>
          <a:lstStyle/>
          <a:p>
            <a:r>
              <a:rPr lang="en-US" dirty="0" smtClean="0"/>
              <a:t>British</a:t>
            </a:r>
            <a:endParaRPr lang="en-US" dirty="0"/>
          </a:p>
        </p:txBody>
      </p:sp>
      <p:sp>
        <p:nvSpPr>
          <p:cNvPr id="6" name="Content Placeholder 5"/>
          <p:cNvSpPr>
            <a:spLocks noGrp="1"/>
          </p:cNvSpPr>
          <p:nvPr>
            <p:ph sz="quarter" idx="4"/>
          </p:nvPr>
        </p:nvSpPr>
        <p:spPr/>
        <p:txBody>
          <a:bodyPr/>
          <a:lstStyle/>
          <a:p>
            <a:r>
              <a:rPr lang="en-US" dirty="0" smtClean="0"/>
              <a:t>Control key areas/cities</a:t>
            </a:r>
          </a:p>
          <a:p>
            <a:r>
              <a:rPr lang="en-US" dirty="0" smtClean="0"/>
              <a:t>Mobilize loyalists</a:t>
            </a:r>
          </a:p>
          <a:p>
            <a:r>
              <a:rPr lang="en-US" dirty="0" smtClean="0"/>
              <a:t>Crush Washington’s army</a:t>
            </a:r>
          </a:p>
          <a:p>
            <a:pPr marL="0" indent="0">
              <a:buNone/>
            </a:pPr>
            <a:endParaRPr lang="en-US" dirty="0"/>
          </a:p>
        </p:txBody>
      </p:sp>
    </p:spTree>
    <p:extLst>
      <p:ext uri="{BB962C8B-B14F-4D97-AF65-F5344CB8AC3E}">
        <p14:creationId xmlns:p14="http://schemas.microsoft.com/office/powerpoint/2010/main" val="422046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Lord Dunbar’s Proclamation</a:t>
            </a:r>
            <a:endParaRPr lang="en-US" dirty="0"/>
          </a:p>
        </p:txBody>
      </p:sp>
      <p:sp>
        <p:nvSpPr>
          <p:cNvPr id="3" name="Text Placeholder 2"/>
          <p:cNvSpPr>
            <a:spLocks noGrp="1"/>
          </p:cNvSpPr>
          <p:nvPr>
            <p:ph type="body" idx="1"/>
          </p:nvPr>
        </p:nvSpPr>
        <p:spPr/>
        <p:txBody>
          <a:bodyPr/>
          <a:lstStyle/>
          <a:p>
            <a:r>
              <a:rPr lang="en-US" dirty="0" smtClean="0"/>
              <a:t>Use the Patriots’ Slaves</a:t>
            </a:r>
            <a:endParaRPr lang="en-US" dirty="0"/>
          </a:p>
        </p:txBody>
      </p:sp>
      <p:sp>
        <p:nvSpPr>
          <p:cNvPr id="4" name="Content Placeholder 3"/>
          <p:cNvSpPr>
            <a:spLocks noGrp="1"/>
          </p:cNvSpPr>
          <p:nvPr>
            <p:ph sz="half" idx="2"/>
          </p:nvPr>
        </p:nvSpPr>
        <p:spPr/>
        <p:txBody>
          <a:bodyPr/>
          <a:lstStyle/>
          <a:p>
            <a:r>
              <a:rPr lang="en-US" dirty="0" smtClean="0"/>
              <a:t>Runaway slaves who fight for the King gain their freedom.</a:t>
            </a:r>
          </a:p>
          <a:p>
            <a:endParaRPr lang="en-US" dirty="0"/>
          </a:p>
          <a:p>
            <a:r>
              <a:rPr lang="en-US" dirty="0" smtClean="0"/>
              <a:t>3,000-4,000 signed his ledger</a:t>
            </a:r>
          </a:p>
          <a:p>
            <a:endParaRPr lang="en-US" dirty="0"/>
          </a:p>
          <a:p>
            <a:r>
              <a:rPr lang="en-US" dirty="0" smtClean="0"/>
              <a:t>Est. total 10,000 escaped or died in war</a:t>
            </a:r>
          </a:p>
        </p:txBody>
      </p:sp>
      <p:pic>
        <p:nvPicPr>
          <p:cNvPr id="1026" name="Picture 2" descr="Lord Dunmore's Procla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535113"/>
            <a:ext cx="2667000" cy="453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62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Hessians</a:t>
            </a:r>
            <a:endParaRPr lang="en-US" dirty="0"/>
          </a:p>
        </p:txBody>
      </p:sp>
      <p:sp>
        <p:nvSpPr>
          <p:cNvPr id="3" name="Content Placeholder 2"/>
          <p:cNvSpPr>
            <a:spLocks noGrp="1"/>
          </p:cNvSpPr>
          <p:nvPr>
            <p:ph idx="1"/>
          </p:nvPr>
        </p:nvSpPr>
        <p:spPr/>
        <p:txBody>
          <a:bodyPr/>
          <a:lstStyle/>
          <a:p>
            <a:r>
              <a:rPr lang="en-US" dirty="0" smtClean="0"/>
              <a:t>German mercenaries</a:t>
            </a:r>
          </a:p>
          <a:p>
            <a:endParaRPr lang="en-US" dirty="0"/>
          </a:p>
          <a:p>
            <a:r>
              <a:rPr lang="en-US" dirty="0" smtClean="0"/>
              <a:t>Battle of Long Island</a:t>
            </a:r>
          </a:p>
          <a:p>
            <a:endParaRPr lang="en-US" dirty="0"/>
          </a:p>
          <a:p>
            <a:r>
              <a:rPr lang="en-US" dirty="0" smtClean="0"/>
              <a:t>Battle of Trenton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878" y="1825625"/>
            <a:ext cx="7592153" cy="3685817"/>
          </a:xfrm>
          <a:prstGeom prst="rect">
            <a:avLst/>
          </a:prstGeom>
        </p:spPr>
      </p:pic>
    </p:spTree>
    <p:extLst>
      <p:ext uri="{BB962C8B-B14F-4D97-AF65-F5344CB8AC3E}">
        <p14:creationId xmlns:p14="http://schemas.microsoft.com/office/powerpoint/2010/main" val="30421361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Paris, 1783 3.1.II.E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John Jay, Benjamin Franklin, and John Adams</a:t>
            </a:r>
          </a:p>
          <a:p>
            <a:endParaRPr lang="en-US" dirty="0"/>
          </a:p>
          <a:p>
            <a:r>
              <a:rPr lang="en-US" dirty="0" smtClean="0"/>
              <a:t>Separate negotiations with British, French, and Spanish</a:t>
            </a:r>
          </a:p>
          <a:p>
            <a:endParaRPr lang="en-US" dirty="0"/>
          </a:p>
          <a:p>
            <a:r>
              <a:rPr lang="en-US" dirty="0" smtClean="0"/>
              <a:t>Terms:</a:t>
            </a:r>
          </a:p>
          <a:p>
            <a:pPr lvl="1"/>
            <a:r>
              <a:rPr lang="en-US" dirty="0" smtClean="0"/>
              <a:t>Britain retains Canada</a:t>
            </a:r>
          </a:p>
          <a:p>
            <a:pPr lvl="1"/>
            <a:r>
              <a:rPr lang="en-US" dirty="0" smtClean="0"/>
              <a:t>Prewar debts to British Merchants</a:t>
            </a:r>
          </a:p>
          <a:p>
            <a:pPr lvl="1"/>
            <a:r>
              <a:rPr lang="en-US" dirty="0" smtClean="0"/>
              <a:t>Protection of loyalists</a:t>
            </a:r>
          </a:p>
          <a:p>
            <a:pPr lvl="1"/>
            <a:r>
              <a:rPr lang="en-US" i="1" dirty="0" smtClean="0"/>
              <a:t>Independence to 13 colonies</a:t>
            </a:r>
          </a:p>
          <a:p>
            <a:pPr lvl="1"/>
            <a:r>
              <a:rPr lang="en-US" i="1" dirty="0" smtClean="0"/>
              <a:t>U.S. controls west to Mississippi River</a:t>
            </a:r>
          </a:p>
          <a:p>
            <a:pPr lvl="1"/>
            <a:r>
              <a:rPr lang="en-US" i="1" dirty="0" smtClean="0"/>
              <a:t>Fishing rights off Nova Scotia</a:t>
            </a:r>
            <a:endParaRPr lang="en-US" i="1" dirty="0"/>
          </a:p>
        </p:txBody>
      </p:sp>
    </p:spTree>
    <p:extLst>
      <p:ext uri="{BB962C8B-B14F-4D97-AF65-F5344CB8AC3E}">
        <p14:creationId xmlns:p14="http://schemas.microsoft.com/office/powerpoint/2010/main" val="311930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Involvement</a:t>
            </a:r>
            <a:endParaRPr lang="en-US" dirty="0"/>
          </a:p>
        </p:txBody>
      </p:sp>
      <p:sp>
        <p:nvSpPr>
          <p:cNvPr id="3" name="Content Placeholder 2"/>
          <p:cNvSpPr>
            <a:spLocks noGrp="1"/>
          </p:cNvSpPr>
          <p:nvPr>
            <p:ph idx="1"/>
          </p:nvPr>
        </p:nvSpPr>
        <p:spPr>
          <a:xfrm>
            <a:off x="838200" y="1825625"/>
            <a:ext cx="6455485" cy="4351338"/>
          </a:xfrm>
        </p:spPr>
        <p:txBody>
          <a:bodyPr/>
          <a:lstStyle/>
          <a:p>
            <a:r>
              <a:rPr lang="en-US" dirty="0" smtClean="0"/>
              <a:t>Virginia’s claims</a:t>
            </a:r>
          </a:p>
          <a:p>
            <a:r>
              <a:rPr lang="en-US" dirty="0" smtClean="0"/>
              <a:t>Washington’s mission to Ft. Duquesne</a:t>
            </a:r>
          </a:p>
          <a:p>
            <a:r>
              <a:rPr lang="en-US" dirty="0" smtClean="0"/>
              <a:t>Indian raids on frontier settlements</a:t>
            </a:r>
          </a:p>
          <a:p>
            <a:r>
              <a:rPr lang="en-US" dirty="0" smtClean="0"/>
              <a:t>Disrespected by British regulars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022" y="1326951"/>
            <a:ext cx="4122510" cy="4850012"/>
          </a:xfrm>
          <a:prstGeom prst="rect">
            <a:avLst/>
          </a:prstGeom>
        </p:spPr>
      </p:pic>
      <p:sp>
        <p:nvSpPr>
          <p:cNvPr id="6" name="TextBox 5"/>
          <p:cNvSpPr txBox="1"/>
          <p:nvPr/>
        </p:nvSpPr>
        <p:spPr>
          <a:xfrm>
            <a:off x="8435161" y="6176963"/>
            <a:ext cx="2786231" cy="369332"/>
          </a:xfrm>
          <a:prstGeom prst="rect">
            <a:avLst/>
          </a:prstGeom>
          <a:noFill/>
        </p:spPr>
        <p:txBody>
          <a:bodyPr wrap="square" rtlCol="0">
            <a:spAutoFit/>
          </a:bodyPr>
          <a:lstStyle/>
          <a:p>
            <a:pPr algn="ctr"/>
            <a:r>
              <a:rPr lang="en-US" dirty="0" smtClean="0"/>
              <a:t>George Washington, 1772</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923" y="4012602"/>
            <a:ext cx="4457260" cy="2694790"/>
          </a:xfrm>
          <a:prstGeom prst="rect">
            <a:avLst/>
          </a:prstGeom>
        </p:spPr>
      </p:pic>
    </p:spTree>
    <p:extLst>
      <p:ext uri="{BB962C8B-B14F-4D97-AF65-F5344CB8AC3E}">
        <p14:creationId xmlns:p14="http://schemas.microsoft.com/office/powerpoint/2010/main" val="1522083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Albany Plan for a Union</a:t>
            </a:r>
            <a:endParaRPr lang="en-US" dirty="0"/>
          </a:p>
        </p:txBody>
      </p:sp>
      <p:sp>
        <p:nvSpPr>
          <p:cNvPr id="3" name="Content Placeholder 2"/>
          <p:cNvSpPr>
            <a:spLocks noGrp="1"/>
          </p:cNvSpPr>
          <p:nvPr>
            <p:ph idx="1"/>
          </p:nvPr>
        </p:nvSpPr>
        <p:spPr>
          <a:xfrm>
            <a:off x="193638" y="1825625"/>
            <a:ext cx="7614771" cy="4351338"/>
          </a:xfrm>
        </p:spPr>
        <p:txBody>
          <a:bodyPr>
            <a:normAutofit/>
          </a:bodyPr>
          <a:lstStyle/>
          <a:p>
            <a:pPr marL="0" indent="0">
              <a:buNone/>
            </a:pPr>
            <a:r>
              <a:rPr lang="en-US" dirty="0" smtClean="0"/>
              <a:t>“</a:t>
            </a:r>
            <a:r>
              <a:rPr lang="en-US" dirty="0"/>
              <a:t>The different manner in which they are settled, the different modes under which they live, the different forms of charters, grants, and frame of </a:t>
            </a:r>
            <a:r>
              <a:rPr lang="en-US" dirty="0" smtClean="0"/>
              <a:t>government. . . </a:t>
            </a:r>
            <a:r>
              <a:rPr lang="en-US" dirty="0"/>
              <a:t>will keep the several provinces and colonies perpetually independent of, and unconnected with each other, and dependent on the mother country</a:t>
            </a:r>
            <a:r>
              <a:rPr lang="en-US" dirty="0" smtClean="0"/>
              <a:t>.”</a:t>
            </a:r>
          </a:p>
          <a:p>
            <a:pPr marL="457200" lvl="1" indent="0">
              <a:buNone/>
            </a:pPr>
            <a:r>
              <a:rPr lang="en-US" sz="2000" dirty="0" smtClean="0"/>
              <a:t>--</a:t>
            </a:r>
            <a:r>
              <a:rPr lang="en-US" sz="2000" dirty="0"/>
              <a:t>Thomas </a:t>
            </a:r>
            <a:r>
              <a:rPr lang="en-US" sz="2000" dirty="0" err="1"/>
              <a:t>Pownall</a:t>
            </a:r>
            <a:r>
              <a:rPr lang="en-US" sz="2000" dirty="0"/>
              <a:t>, </a:t>
            </a:r>
            <a:r>
              <a:rPr lang="en-US" sz="2000" i="1" dirty="0"/>
              <a:t>The Administration of the British </a:t>
            </a:r>
            <a:r>
              <a:rPr lang="en-US" sz="2000" i="1" dirty="0" smtClean="0"/>
              <a:t>Colonies </a:t>
            </a:r>
            <a:r>
              <a:rPr lang="en-US" sz="2000" dirty="0" smtClean="0"/>
              <a:t>(1774)</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409" y="599646"/>
            <a:ext cx="4154096" cy="28663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3549885"/>
            <a:ext cx="2487264" cy="3160048"/>
          </a:xfrm>
          <a:prstGeom prst="rect">
            <a:avLst/>
          </a:prstGeom>
        </p:spPr>
      </p:pic>
    </p:spTree>
    <p:extLst>
      <p:ext uri="{BB962C8B-B14F-4D97-AF65-F5344CB8AC3E}">
        <p14:creationId xmlns:p14="http://schemas.microsoft.com/office/powerpoint/2010/main" val="38190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Involvement</a:t>
            </a:r>
            <a:endParaRPr lang="en-US" dirty="0"/>
          </a:p>
        </p:txBody>
      </p:sp>
      <p:sp>
        <p:nvSpPr>
          <p:cNvPr id="3" name="Content Placeholder 2"/>
          <p:cNvSpPr>
            <a:spLocks noGrp="1"/>
          </p:cNvSpPr>
          <p:nvPr>
            <p:ph idx="1"/>
          </p:nvPr>
        </p:nvSpPr>
        <p:spPr>
          <a:xfrm>
            <a:off x="516367" y="1825625"/>
            <a:ext cx="5368066" cy="4351338"/>
          </a:xfrm>
        </p:spPr>
        <p:txBody>
          <a:bodyPr/>
          <a:lstStyle/>
          <a:p>
            <a:r>
              <a:rPr lang="en-US" dirty="0" smtClean="0"/>
              <a:t>Pitt’s plan</a:t>
            </a:r>
          </a:p>
          <a:p>
            <a:endParaRPr lang="en-US" dirty="0" smtClean="0"/>
          </a:p>
          <a:p>
            <a:r>
              <a:rPr lang="en-US" dirty="0" smtClean="0"/>
              <a:t>First large deployment of British regulars in North America</a:t>
            </a:r>
          </a:p>
          <a:p>
            <a:endParaRPr lang="en-US" dirty="0" smtClean="0"/>
          </a:p>
          <a:p>
            <a:r>
              <a:rPr lang="en-US" dirty="0" smtClean="0"/>
              <a:t>Defeat French at Quebec</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48" y="1944996"/>
            <a:ext cx="6609530" cy="4112596"/>
          </a:xfrm>
          <a:prstGeom prst="rect">
            <a:avLst/>
          </a:prstGeom>
        </p:spPr>
      </p:pic>
    </p:spTree>
    <p:extLst>
      <p:ext uri="{BB962C8B-B14F-4D97-AF65-F5344CB8AC3E}">
        <p14:creationId xmlns:p14="http://schemas.microsoft.com/office/powerpoint/2010/main" val="291434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the War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7666" y="1269402"/>
            <a:ext cx="7316668" cy="5413489"/>
          </a:xfrm>
        </p:spPr>
      </p:pic>
      <p:sp>
        <p:nvSpPr>
          <p:cNvPr id="6" name="Down Arrow 5"/>
          <p:cNvSpPr/>
          <p:nvPr/>
        </p:nvSpPr>
        <p:spPr>
          <a:xfrm rot="2689607">
            <a:off x="9868230" y="5418425"/>
            <a:ext cx="12812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574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2604</Words>
  <Application>Microsoft Office PowerPoint</Application>
  <PresentationFormat>Widescreen</PresentationFormat>
  <Paragraphs>386</Paragraphs>
  <Slides>54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APUSHING 3.1</vt:lpstr>
      <vt:lpstr>3.1.1</vt:lpstr>
      <vt:lpstr>PowerPoint Presentation</vt:lpstr>
      <vt:lpstr>Much Risk for Want of Wealth</vt:lpstr>
      <vt:lpstr>Think Mercantilism…</vt:lpstr>
      <vt:lpstr>Colonial Involvement</vt:lpstr>
      <vt:lpstr>Albany Plan for a Union</vt:lpstr>
      <vt:lpstr>British Involvement</vt:lpstr>
      <vt:lpstr>Outcome of the War</vt:lpstr>
      <vt:lpstr>Pyrrhic Victory </vt:lpstr>
      <vt:lpstr>Frontier Problems</vt:lpstr>
      <vt:lpstr>British Indian Allies: The Iroquois</vt:lpstr>
      <vt:lpstr>Proclamation Act of 1763</vt:lpstr>
      <vt:lpstr>Proclamation of 1763</vt:lpstr>
      <vt:lpstr>Pontiac’s Rebellion</vt:lpstr>
      <vt:lpstr>March of the Paxton Boys</vt:lpstr>
      <vt:lpstr>Daniel Boone and Others…</vt:lpstr>
      <vt:lpstr>3.1.2</vt:lpstr>
      <vt:lpstr>Brother, Can You Spare a Few Billion Dimes?</vt:lpstr>
      <vt:lpstr>End of Salutary Neglect and Beginning of Alienation</vt:lpstr>
      <vt:lpstr>Relatively Small Taxes; Relatively Major Problems</vt:lpstr>
      <vt:lpstr>PowerPoint Presentation</vt:lpstr>
      <vt:lpstr>PowerPoint Presentation</vt:lpstr>
      <vt:lpstr>After the Stamp Act’s Repeal and the Declaratory Act…</vt:lpstr>
      <vt:lpstr>Lord North</vt:lpstr>
      <vt:lpstr>How Does Boston Interpret This?</vt:lpstr>
      <vt:lpstr>Boston Massacre</vt:lpstr>
      <vt:lpstr>Boston Tea Party</vt:lpstr>
      <vt:lpstr>Coercive/Intolerable Acts</vt:lpstr>
      <vt:lpstr>What do you see?</vt:lpstr>
      <vt:lpstr>What’s Up With All the Congresses?</vt:lpstr>
      <vt:lpstr>First Continental Congress 3.1.II.B</vt:lpstr>
      <vt:lpstr>Governor, General Thomas Gage</vt:lpstr>
      <vt:lpstr>Second Continental Congress 3.1.II.C</vt:lpstr>
      <vt:lpstr>Ideas Have Consequences</vt:lpstr>
      <vt:lpstr>Locke’s Social Contract</vt:lpstr>
      <vt:lpstr>So, According to Locke…</vt:lpstr>
      <vt:lpstr>Does this apply?</vt:lpstr>
      <vt:lpstr>Rousseau’s Social Contract</vt:lpstr>
      <vt:lpstr>So, according to Rousseau…</vt:lpstr>
      <vt:lpstr>Adam Smith’s Wealth of Nations</vt:lpstr>
      <vt:lpstr>More Smith</vt:lpstr>
      <vt:lpstr>So, according to Smith…</vt:lpstr>
      <vt:lpstr>Thomas Paine’s Common Sense</vt:lpstr>
      <vt:lpstr>A New War</vt:lpstr>
      <vt:lpstr>An Unequal Match (3.1.II.D,E)</vt:lpstr>
      <vt:lpstr>PowerPoint Presentation</vt:lpstr>
      <vt:lpstr>Tactics: European-Style</vt:lpstr>
      <vt:lpstr>Tactics: Militia Style</vt:lpstr>
      <vt:lpstr>PowerPoint Presentation</vt:lpstr>
      <vt:lpstr>Strategies</vt:lpstr>
      <vt:lpstr>Lord Dunbar’s Proclamation</vt:lpstr>
      <vt:lpstr>Hessians</vt:lpstr>
      <vt:lpstr>Treaty of Paris, 1783 3.1.II.E</vt:lpstr>
    </vt:vector>
  </TitlesOfParts>
  <Company>Utica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APUSHING 3.1</dc:title>
  <dc:creator>CROSSEN, ZACHARIAH</dc:creator>
  <cp:lastModifiedBy>CROSSEN, ZACHARIAH</cp:lastModifiedBy>
  <cp:revision>30</cp:revision>
  <dcterms:created xsi:type="dcterms:W3CDTF">2016-10-26T12:55:50Z</dcterms:created>
  <dcterms:modified xsi:type="dcterms:W3CDTF">2016-11-28T16:12:29Z</dcterms:modified>
</cp:coreProperties>
</file>