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69" r:id="rId14"/>
    <p:sldId id="270" r:id="rId15"/>
    <p:sldId id="271" r:id="rId16"/>
    <p:sldId id="272" r:id="rId17"/>
    <p:sldId id="273" r:id="rId18"/>
    <p:sldId id="283" r:id="rId19"/>
    <p:sldId id="274" r:id="rId20"/>
    <p:sldId id="275" r:id="rId21"/>
    <p:sldId id="276" r:id="rId22"/>
    <p:sldId id="284" r:id="rId23"/>
    <p:sldId id="282" r:id="rId24"/>
    <p:sldId id="277" r:id="rId25"/>
    <p:sldId id="278" r:id="rId26"/>
    <p:sldId id="279" r:id="rId27"/>
    <p:sldId id="280" r:id="rId28"/>
    <p:sldId id="28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9" autoAdjust="0"/>
    <p:restoredTop sz="94660"/>
  </p:normalViewPr>
  <p:slideViewPr>
    <p:cSldViewPr snapToGrid="0">
      <p:cViewPr varScale="1">
        <p:scale>
          <a:sx n="76" d="100"/>
          <a:sy n="76" d="100"/>
        </p:scale>
        <p:origin x="126"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A2375FA-F521-42EB-B947-B952D39C36B7}"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A324F-DDA6-4579-B333-0AA519CF9DFB}" type="slidenum">
              <a:rPr lang="en-US" smtClean="0"/>
              <a:t>‹#›</a:t>
            </a:fld>
            <a:endParaRPr lang="en-US"/>
          </a:p>
        </p:txBody>
      </p:sp>
    </p:spTree>
    <p:extLst>
      <p:ext uri="{BB962C8B-B14F-4D97-AF65-F5344CB8AC3E}">
        <p14:creationId xmlns:p14="http://schemas.microsoft.com/office/powerpoint/2010/main" val="2728279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2375FA-F521-42EB-B947-B952D39C36B7}"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A324F-DDA6-4579-B333-0AA519CF9DFB}" type="slidenum">
              <a:rPr lang="en-US" smtClean="0"/>
              <a:t>‹#›</a:t>
            </a:fld>
            <a:endParaRPr lang="en-US"/>
          </a:p>
        </p:txBody>
      </p:sp>
    </p:spTree>
    <p:extLst>
      <p:ext uri="{BB962C8B-B14F-4D97-AF65-F5344CB8AC3E}">
        <p14:creationId xmlns:p14="http://schemas.microsoft.com/office/powerpoint/2010/main" val="4276450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2375FA-F521-42EB-B947-B952D39C36B7}"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A324F-DDA6-4579-B333-0AA519CF9DFB}" type="slidenum">
              <a:rPr lang="en-US" smtClean="0"/>
              <a:t>‹#›</a:t>
            </a:fld>
            <a:endParaRPr lang="en-US"/>
          </a:p>
        </p:txBody>
      </p:sp>
    </p:spTree>
    <p:extLst>
      <p:ext uri="{BB962C8B-B14F-4D97-AF65-F5344CB8AC3E}">
        <p14:creationId xmlns:p14="http://schemas.microsoft.com/office/powerpoint/2010/main" val="184643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2375FA-F521-42EB-B947-B952D39C36B7}"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A324F-DDA6-4579-B333-0AA519CF9DFB}"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1621650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2375FA-F521-42EB-B947-B952D39C36B7}"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A324F-DDA6-4579-B333-0AA519CF9DFB}" type="slidenum">
              <a:rPr lang="en-US" smtClean="0"/>
              <a:t>‹#›</a:t>
            </a:fld>
            <a:endParaRPr lang="en-US"/>
          </a:p>
        </p:txBody>
      </p:sp>
    </p:spTree>
    <p:extLst>
      <p:ext uri="{BB962C8B-B14F-4D97-AF65-F5344CB8AC3E}">
        <p14:creationId xmlns:p14="http://schemas.microsoft.com/office/powerpoint/2010/main" val="715038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A2375FA-F521-42EB-B947-B952D39C36B7}" type="datetimeFigureOut">
              <a:rPr lang="en-US" smtClean="0"/>
              <a:t>10/13/2016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A324F-DDA6-4579-B333-0AA519CF9DFB}" type="slidenum">
              <a:rPr lang="en-US" smtClean="0"/>
              <a:t>‹#›</a:t>
            </a:fld>
            <a:endParaRPr lang="en-US"/>
          </a:p>
        </p:txBody>
      </p:sp>
    </p:spTree>
    <p:extLst>
      <p:ext uri="{BB962C8B-B14F-4D97-AF65-F5344CB8AC3E}">
        <p14:creationId xmlns:p14="http://schemas.microsoft.com/office/powerpoint/2010/main" val="40464606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A2375FA-F521-42EB-B947-B952D39C36B7}" type="datetimeFigureOut">
              <a:rPr lang="en-US" smtClean="0"/>
              <a:t>10/13/2016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A324F-DDA6-4579-B333-0AA519CF9DFB}" type="slidenum">
              <a:rPr lang="en-US" smtClean="0"/>
              <a:t>‹#›</a:t>
            </a:fld>
            <a:endParaRPr lang="en-US"/>
          </a:p>
        </p:txBody>
      </p:sp>
    </p:spTree>
    <p:extLst>
      <p:ext uri="{BB962C8B-B14F-4D97-AF65-F5344CB8AC3E}">
        <p14:creationId xmlns:p14="http://schemas.microsoft.com/office/powerpoint/2010/main" val="892156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A2375FA-F521-42EB-B947-B952D39C36B7}"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A324F-DDA6-4579-B333-0AA519CF9DFB}" type="slidenum">
              <a:rPr lang="en-US" smtClean="0"/>
              <a:t>‹#›</a:t>
            </a:fld>
            <a:endParaRPr lang="en-US"/>
          </a:p>
        </p:txBody>
      </p:sp>
    </p:spTree>
    <p:extLst>
      <p:ext uri="{BB962C8B-B14F-4D97-AF65-F5344CB8AC3E}">
        <p14:creationId xmlns:p14="http://schemas.microsoft.com/office/powerpoint/2010/main" val="39839943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A2375FA-F521-42EB-B947-B952D39C36B7}"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A324F-DDA6-4579-B333-0AA519CF9DFB}" type="slidenum">
              <a:rPr lang="en-US" smtClean="0"/>
              <a:t>‹#›</a:t>
            </a:fld>
            <a:endParaRPr lang="en-US"/>
          </a:p>
        </p:txBody>
      </p:sp>
    </p:spTree>
    <p:extLst>
      <p:ext uri="{BB962C8B-B14F-4D97-AF65-F5344CB8AC3E}">
        <p14:creationId xmlns:p14="http://schemas.microsoft.com/office/powerpoint/2010/main" val="73153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6A2375FA-F521-42EB-B947-B952D39C36B7}"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A324F-DDA6-4579-B333-0AA519CF9DFB}" type="slidenum">
              <a:rPr lang="en-US" smtClean="0"/>
              <a:t>‹#›</a:t>
            </a:fld>
            <a:endParaRPr lang="en-US"/>
          </a:p>
        </p:txBody>
      </p:sp>
    </p:spTree>
    <p:extLst>
      <p:ext uri="{BB962C8B-B14F-4D97-AF65-F5344CB8AC3E}">
        <p14:creationId xmlns:p14="http://schemas.microsoft.com/office/powerpoint/2010/main" val="289303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2375FA-F521-42EB-B947-B952D39C36B7}"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A324F-DDA6-4579-B333-0AA519CF9DFB}" type="slidenum">
              <a:rPr lang="en-US" smtClean="0"/>
              <a:t>‹#›</a:t>
            </a:fld>
            <a:endParaRPr lang="en-US"/>
          </a:p>
        </p:txBody>
      </p:sp>
    </p:spTree>
    <p:extLst>
      <p:ext uri="{BB962C8B-B14F-4D97-AF65-F5344CB8AC3E}">
        <p14:creationId xmlns:p14="http://schemas.microsoft.com/office/powerpoint/2010/main" val="372843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A2375FA-F521-42EB-B947-B952D39C36B7}"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A324F-DDA6-4579-B333-0AA519CF9DFB}" type="slidenum">
              <a:rPr lang="en-US" smtClean="0"/>
              <a:t>‹#›</a:t>
            </a:fld>
            <a:endParaRPr lang="en-US"/>
          </a:p>
        </p:txBody>
      </p:sp>
    </p:spTree>
    <p:extLst>
      <p:ext uri="{BB962C8B-B14F-4D97-AF65-F5344CB8AC3E}">
        <p14:creationId xmlns:p14="http://schemas.microsoft.com/office/powerpoint/2010/main" val="1716015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A2375FA-F521-42EB-B947-B952D39C36B7}" type="datetimeFigureOut">
              <a:rPr lang="en-US" smtClean="0"/>
              <a:t>10/13/2016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A324F-DDA6-4579-B333-0AA519CF9DFB}" type="slidenum">
              <a:rPr lang="en-US" smtClean="0"/>
              <a:t>‹#›</a:t>
            </a:fld>
            <a:endParaRPr lang="en-US"/>
          </a:p>
        </p:txBody>
      </p:sp>
    </p:spTree>
    <p:extLst>
      <p:ext uri="{BB962C8B-B14F-4D97-AF65-F5344CB8AC3E}">
        <p14:creationId xmlns:p14="http://schemas.microsoft.com/office/powerpoint/2010/main" val="3957952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6A2375FA-F521-42EB-B947-B952D39C36B7}" type="datetimeFigureOut">
              <a:rPr lang="en-US" smtClean="0"/>
              <a:t>10/13/2016</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687A324F-DDA6-4579-B333-0AA519CF9DFB}" type="slidenum">
              <a:rPr lang="en-US" smtClean="0"/>
              <a:t>‹#›</a:t>
            </a:fld>
            <a:endParaRPr lang="en-US"/>
          </a:p>
        </p:txBody>
      </p:sp>
    </p:spTree>
    <p:extLst>
      <p:ext uri="{BB962C8B-B14F-4D97-AF65-F5344CB8AC3E}">
        <p14:creationId xmlns:p14="http://schemas.microsoft.com/office/powerpoint/2010/main" val="2335089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A2375FA-F521-42EB-B947-B952D39C36B7}" type="datetimeFigureOut">
              <a:rPr lang="en-US" smtClean="0"/>
              <a:t>10/13/2016</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687A324F-DDA6-4579-B333-0AA519CF9DFB}" type="slidenum">
              <a:rPr lang="en-US" smtClean="0"/>
              <a:t>‹#›</a:t>
            </a:fld>
            <a:endParaRPr lang="en-US"/>
          </a:p>
        </p:txBody>
      </p:sp>
    </p:spTree>
    <p:extLst>
      <p:ext uri="{BB962C8B-B14F-4D97-AF65-F5344CB8AC3E}">
        <p14:creationId xmlns:p14="http://schemas.microsoft.com/office/powerpoint/2010/main" val="170755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6A2375FA-F521-42EB-B947-B952D39C36B7}" type="datetimeFigureOut">
              <a:rPr lang="en-US" smtClean="0"/>
              <a:t>10/13/2016</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687A324F-DDA6-4579-B333-0AA519CF9DFB}" type="slidenum">
              <a:rPr lang="en-US" smtClean="0"/>
              <a:t>‹#›</a:t>
            </a:fld>
            <a:endParaRPr lang="en-US"/>
          </a:p>
        </p:txBody>
      </p:sp>
    </p:spTree>
    <p:extLst>
      <p:ext uri="{BB962C8B-B14F-4D97-AF65-F5344CB8AC3E}">
        <p14:creationId xmlns:p14="http://schemas.microsoft.com/office/powerpoint/2010/main" val="2604731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2375FA-F521-42EB-B947-B952D39C36B7}"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A324F-DDA6-4579-B333-0AA519CF9DFB}" type="slidenum">
              <a:rPr lang="en-US" smtClean="0"/>
              <a:t>‹#›</a:t>
            </a:fld>
            <a:endParaRPr lang="en-US"/>
          </a:p>
        </p:txBody>
      </p:sp>
    </p:spTree>
    <p:extLst>
      <p:ext uri="{BB962C8B-B14F-4D97-AF65-F5344CB8AC3E}">
        <p14:creationId xmlns:p14="http://schemas.microsoft.com/office/powerpoint/2010/main" val="458357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A2375FA-F521-42EB-B947-B952D39C36B7}" type="datetimeFigureOut">
              <a:rPr lang="en-US" smtClean="0"/>
              <a:t>10/13/2016</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87A324F-DDA6-4579-B333-0AA519CF9DFB}" type="slidenum">
              <a:rPr lang="en-US" smtClean="0"/>
              <a:t>‹#›</a:t>
            </a:fld>
            <a:endParaRPr lang="en-US"/>
          </a:p>
        </p:txBody>
      </p:sp>
    </p:spTree>
    <p:extLst>
      <p:ext uri="{BB962C8B-B14F-4D97-AF65-F5344CB8AC3E}">
        <p14:creationId xmlns:p14="http://schemas.microsoft.com/office/powerpoint/2010/main" val="91242844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1"/>
            <a:ext cx="8825658" cy="2222500"/>
          </a:xfrm>
        </p:spPr>
        <p:txBody>
          <a:bodyPr/>
          <a:lstStyle/>
          <a:p>
            <a:r>
              <a:rPr lang="en-US" dirty="0" smtClean="0"/>
              <a:t>APUSHING 2.1</a:t>
            </a:r>
            <a:endParaRPr lang="en-US" dirty="0"/>
          </a:p>
        </p:txBody>
      </p:sp>
      <p:sp>
        <p:nvSpPr>
          <p:cNvPr id="3" name="Subtitle 2"/>
          <p:cNvSpPr>
            <a:spLocks noGrp="1"/>
          </p:cNvSpPr>
          <p:nvPr>
            <p:ph type="subTitle" idx="1"/>
          </p:nvPr>
        </p:nvSpPr>
        <p:spPr>
          <a:xfrm>
            <a:off x="1154954" y="3670301"/>
            <a:ext cx="9614645" cy="1968499"/>
          </a:xfrm>
        </p:spPr>
        <p:txBody>
          <a:bodyPr>
            <a:normAutofit/>
          </a:bodyPr>
          <a:lstStyle/>
          <a:p>
            <a:pPr algn="l"/>
            <a:r>
              <a:rPr lang="en-US" dirty="0" smtClean="0"/>
              <a:t>Europeans developed a variety of colonization and migration patterns, influenced by different imperial goals, cultures, and the varied North American environments where they settled, and they competed with each other and American Indians for resources</a:t>
            </a:r>
            <a:endParaRPr lang="en-US" dirty="0"/>
          </a:p>
        </p:txBody>
      </p:sp>
    </p:spTree>
    <p:extLst>
      <p:ext uri="{BB962C8B-B14F-4D97-AF65-F5344CB8AC3E}">
        <p14:creationId xmlns:p14="http://schemas.microsoft.com/office/powerpoint/2010/main" val="17235679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English Economic &amp; Political Goals</a:t>
            </a:r>
            <a:endParaRPr lang="en-US" dirty="0"/>
          </a:p>
        </p:txBody>
      </p:sp>
      <p:sp>
        <p:nvSpPr>
          <p:cNvPr id="3" name="Content Placeholder 2"/>
          <p:cNvSpPr>
            <a:spLocks noGrp="1"/>
          </p:cNvSpPr>
          <p:nvPr>
            <p:ph idx="1"/>
          </p:nvPr>
        </p:nvSpPr>
        <p:spPr/>
        <p:txBody>
          <a:bodyPr>
            <a:normAutofit/>
          </a:bodyPr>
          <a:lstStyle/>
          <a:p>
            <a:r>
              <a:rPr lang="en-US" dirty="0"/>
              <a:t>Mercantilism and </a:t>
            </a:r>
            <a:r>
              <a:rPr lang="en-US" dirty="0" smtClean="0"/>
              <a:t>markets</a:t>
            </a:r>
          </a:p>
          <a:p>
            <a:endParaRPr lang="en-US" dirty="0"/>
          </a:p>
          <a:p>
            <a:r>
              <a:rPr lang="en-US" dirty="0" smtClean="0"/>
              <a:t>Creation of wealth (export of natural resources; agriculture)</a:t>
            </a:r>
          </a:p>
          <a:p>
            <a:pPr marL="0" indent="0">
              <a:buNone/>
            </a:pPr>
            <a:endParaRPr lang="en-US" dirty="0" smtClean="0"/>
          </a:p>
          <a:p>
            <a:r>
              <a:rPr lang="en-US" dirty="0" smtClean="0"/>
              <a:t>Social mobility</a:t>
            </a:r>
          </a:p>
          <a:p>
            <a:endParaRPr lang="en-US" dirty="0" smtClean="0"/>
          </a:p>
          <a:p>
            <a:r>
              <a:rPr lang="en-US" dirty="0" smtClean="0"/>
              <a:t>Religious freedom</a:t>
            </a:r>
            <a:endParaRPr lang="en-US" dirty="0"/>
          </a:p>
          <a:p>
            <a:endParaRPr lang="en-US" dirty="0"/>
          </a:p>
        </p:txBody>
      </p:sp>
    </p:spTree>
    <p:extLst>
      <p:ext uri="{BB962C8B-B14F-4D97-AF65-F5344CB8AC3E}">
        <p14:creationId xmlns:p14="http://schemas.microsoft.com/office/powerpoint/2010/main" val="391730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English Means to their Ends</a:t>
            </a:r>
            <a:endParaRPr lang="en-US" dirty="0"/>
          </a:p>
        </p:txBody>
      </p:sp>
      <p:sp>
        <p:nvSpPr>
          <p:cNvPr id="3" name="Content Placeholder 2"/>
          <p:cNvSpPr>
            <a:spLocks noGrp="1"/>
          </p:cNvSpPr>
          <p:nvPr>
            <p:ph idx="1"/>
          </p:nvPr>
        </p:nvSpPr>
        <p:spPr/>
        <p:txBody>
          <a:bodyPr/>
          <a:lstStyle/>
          <a:p>
            <a:r>
              <a:rPr lang="en-US" dirty="0" smtClean="0"/>
              <a:t>Mass-migrations</a:t>
            </a:r>
          </a:p>
          <a:p>
            <a:endParaRPr lang="en-US" dirty="0"/>
          </a:p>
          <a:p>
            <a:r>
              <a:rPr lang="en-US" dirty="0" smtClean="0"/>
              <a:t>Salutary neglect </a:t>
            </a:r>
          </a:p>
          <a:p>
            <a:endParaRPr lang="en-US" dirty="0"/>
          </a:p>
          <a:p>
            <a:r>
              <a:rPr lang="en-US" dirty="0" smtClean="0"/>
              <a:t>Limited trade with American Indians</a:t>
            </a:r>
          </a:p>
          <a:p>
            <a:endParaRPr lang="en-US" dirty="0"/>
          </a:p>
          <a:p>
            <a:r>
              <a:rPr lang="en-US" dirty="0" smtClean="0"/>
              <a:t>Selective conquest of Indians’ land</a:t>
            </a:r>
            <a:endParaRPr lang="en-US" dirty="0"/>
          </a:p>
        </p:txBody>
      </p:sp>
    </p:spTree>
    <p:extLst>
      <p:ext uri="{BB962C8B-B14F-4D97-AF65-F5344CB8AC3E}">
        <p14:creationId xmlns:p14="http://schemas.microsoft.com/office/powerpoint/2010/main" val="37907578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English Colonialism in a Nutshell</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8900" y="1981200"/>
            <a:ext cx="4394200" cy="4394200"/>
          </a:xfrm>
          <a:prstGeom prst="rect">
            <a:avLst/>
          </a:prstGeom>
        </p:spPr>
      </p:pic>
    </p:spTree>
    <p:extLst>
      <p:ext uri="{BB962C8B-B14F-4D97-AF65-F5344CB8AC3E}">
        <p14:creationId xmlns:p14="http://schemas.microsoft.com/office/powerpoint/2010/main" val="9906479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54955" y="1447801"/>
            <a:ext cx="8825658" cy="1943100"/>
          </a:xfrm>
        </p:spPr>
        <p:txBody>
          <a:bodyPr/>
          <a:lstStyle/>
          <a:p>
            <a:r>
              <a:rPr lang="en-US" dirty="0" smtClean="0"/>
              <a:t>2.1.2</a:t>
            </a:r>
            <a:endParaRPr lang="en-US" dirty="0"/>
          </a:p>
        </p:txBody>
      </p:sp>
      <p:sp>
        <p:nvSpPr>
          <p:cNvPr id="5" name="Subtitle 4"/>
          <p:cNvSpPr>
            <a:spLocks noGrp="1"/>
          </p:cNvSpPr>
          <p:nvPr>
            <p:ph type="subTitle" idx="1"/>
          </p:nvPr>
        </p:nvSpPr>
        <p:spPr>
          <a:xfrm>
            <a:off x="1154955" y="3390901"/>
            <a:ext cx="8825658" cy="2247899"/>
          </a:xfrm>
        </p:spPr>
        <p:txBody>
          <a:bodyPr/>
          <a:lstStyle/>
          <a:p>
            <a:r>
              <a:rPr lang="en-US" dirty="0" smtClean="0"/>
              <a:t>In the 17</a:t>
            </a:r>
            <a:r>
              <a:rPr lang="en-US" baseline="30000" dirty="0" smtClean="0"/>
              <a:t>th</a:t>
            </a:r>
            <a:r>
              <a:rPr lang="en-US" dirty="0" smtClean="0"/>
              <a:t> century, early British colonies developed along the Atlantic coast, with regional differences that reflected various environmental, economic, cultural, and demographic factors.</a:t>
            </a:r>
            <a:endParaRPr lang="en-US" dirty="0"/>
          </a:p>
        </p:txBody>
      </p:sp>
    </p:spTree>
    <p:extLst>
      <p:ext uri="{BB962C8B-B14F-4D97-AF65-F5344CB8AC3E}">
        <p14:creationId xmlns:p14="http://schemas.microsoft.com/office/powerpoint/2010/main" val="34536514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Chesapeake and North Carolina</a:t>
            </a:r>
            <a:endParaRPr lang="en-US" dirty="0"/>
          </a:p>
        </p:txBody>
      </p:sp>
      <p:sp>
        <p:nvSpPr>
          <p:cNvPr id="3" name="Content Placeholder 2"/>
          <p:cNvSpPr>
            <a:spLocks noGrp="1"/>
          </p:cNvSpPr>
          <p:nvPr>
            <p:ph idx="1"/>
          </p:nvPr>
        </p:nvSpPr>
        <p:spPr/>
        <p:txBody>
          <a:bodyPr/>
          <a:lstStyle/>
          <a:p>
            <a:r>
              <a:rPr lang="en-US" dirty="0" smtClean="0"/>
              <a:t>Tobacco farming and exports</a:t>
            </a:r>
          </a:p>
          <a:p>
            <a:r>
              <a:rPr lang="en-US" dirty="0" smtClean="0"/>
              <a:t>Labor intensive, scarce labor</a:t>
            </a:r>
          </a:p>
          <a:p>
            <a:r>
              <a:rPr lang="en-US" dirty="0" smtClean="0"/>
              <a:t>Indentured servitude then African slavery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1100" y="1853248"/>
            <a:ext cx="3934069" cy="4649354"/>
          </a:xfrm>
          <a:prstGeom prst="rect">
            <a:avLst/>
          </a:prstGeom>
        </p:spPr>
      </p:pic>
    </p:spTree>
    <p:extLst>
      <p:ext uri="{BB962C8B-B14F-4D97-AF65-F5344CB8AC3E}">
        <p14:creationId xmlns:p14="http://schemas.microsoft.com/office/powerpoint/2010/main" val="10033451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England Colonies</a:t>
            </a:r>
            <a:endParaRPr lang="en-US" dirty="0"/>
          </a:p>
        </p:txBody>
      </p:sp>
      <p:sp>
        <p:nvSpPr>
          <p:cNvPr id="3" name="Content Placeholder 2"/>
          <p:cNvSpPr>
            <a:spLocks noGrp="1"/>
          </p:cNvSpPr>
          <p:nvPr>
            <p:ph idx="1"/>
          </p:nvPr>
        </p:nvSpPr>
        <p:spPr/>
        <p:txBody>
          <a:bodyPr/>
          <a:lstStyle/>
          <a:p>
            <a:r>
              <a:rPr lang="en-US" dirty="0" smtClean="0"/>
              <a:t>Puritans</a:t>
            </a:r>
          </a:p>
          <a:p>
            <a:r>
              <a:rPr lang="en-US" dirty="0" smtClean="0"/>
              <a:t>Church, family, local community</a:t>
            </a:r>
          </a:p>
          <a:p>
            <a:r>
              <a:rPr lang="en-US" dirty="0" smtClean="0"/>
              <a:t>Mixed economy of agriculture and commerce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0072" y="1360487"/>
            <a:ext cx="4582853" cy="5180013"/>
          </a:xfrm>
          <a:prstGeom prst="rect">
            <a:avLst/>
          </a:prstGeom>
        </p:spPr>
      </p:pic>
    </p:spTree>
    <p:extLst>
      <p:ext uri="{BB962C8B-B14F-4D97-AF65-F5344CB8AC3E}">
        <p14:creationId xmlns:p14="http://schemas.microsoft.com/office/powerpoint/2010/main" val="12265164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Middle Colonies</a:t>
            </a:r>
            <a:endParaRPr lang="en-US" dirty="0"/>
          </a:p>
        </p:txBody>
      </p:sp>
      <p:sp>
        <p:nvSpPr>
          <p:cNvPr id="3" name="Content Placeholder 2"/>
          <p:cNvSpPr>
            <a:spLocks noGrp="1"/>
          </p:cNvSpPr>
          <p:nvPr>
            <p:ph idx="1"/>
          </p:nvPr>
        </p:nvSpPr>
        <p:spPr/>
        <p:txBody>
          <a:bodyPr/>
          <a:lstStyle/>
          <a:p>
            <a:r>
              <a:rPr lang="en-US" dirty="0" smtClean="0"/>
              <a:t>Ethnic, cultural, and religious diversity</a:t>
            </a:r>
          </a:p>
          <a:p>
            <a:r>
              <a:rPr lang="en-US" dirty="0" smtClean="0"/>
              <a:t>Cereal crops (“The Breadbasket Colonies”)</a:t>
            </a:r>
          </a:p>
          <a:p>
            <a:r>
              <a:rPr lang="en-US" dirty="0" smtClean="0"/>
              <a:t>Relative tolerance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0600" y="1263650"/>
            <a:ext cx="4568825" cy="5393442"/>
          </a:xfrm>
          <a:prstGeom prst="rect">
            <a:avLst/>
          </a:prstGeom>
        </p:spPr>
      </p:pic>
      <p:pic>
        <p:nvPicPr>
          <p:cNvPr id="5" name="Picture 2" descr="Image result for middle colonies diverse population"/>
          <p:cNvPicPr>
            <a:picLocks noChangeAspect="1" noChangeArrowheads="1"/>
          </p:cNvPicPr>
          <p:nvPr/>
        </p:nvPicPr>
        <p:blipFill rotWithShape="1">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l="76691" t="35383" r="7535" b="16273"/>
          <a:stretch/>
        </p:blipFill>
        <p:spPr bwMode="auto">
          <a:xfrm>
            <a:off x="6007100" y="3137320"/>
            <a:ext cx="1442428" cy="3315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62628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Southern Atlantic Coast </a:t>
            </a:r>
            <a:br>
              <a:rPr lang="en-US" dirty="0" smtClean="0"/>
            </a:br>
            <a:r>
              <a:rPr lang="en-US" dirty="0" smtClean="0"/>
              <a:t>and British West Indies</a:t>
            </a:r>
            <a:endParaRPr lang="en-US" dirty="0"/>
          </a:p>
        </p:txBody>
      </p:sp>
      <p:sp>
        <p:nvSpPr>
          <p:cNvPr id="3" name="Content Placeholder 2"/>
          <p:cNvSpPr>
            <a:spLocks noGrp="1"/>
          </p:cNvSpPr>
          <p:nvPr>
            <p:ph idx="1"/>
          </p:nvPr>
        </p:nvSpPr>
        <p:spPr/>
        <p:txBody>
          <a:bodyPr/>
          <a:lstStyle/>
          <a:p>
            <a:r>
              <a:rPr lang="en-US" dirty="0" smtClean="0"/>
              <a:t>Plantation economies</a:t>
            </a:r>
          </a:p>
          <a:p>
            <a:r>
              <a:rPr lang="en-US" dirty="0" smtClean="0"/>
              <a:t>African slavery</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3675" y="2501899"/>
            <a:ext cx="5452490" cy="4092575"/>
          </a:xfrm>
          <a:prstGeom prst="rect">
            <a:avLst/>
          </a:prstGeom>
        </p:spPr>
      </p:pic>
      <p:pic>
        <p:nvPicPr>
          <p:cNvPr id="4098" name="Picture 2" descr="Image result for southern colonies"/>
          <p:cNvPicPr>
            <a:picLocks noChangeAspect="1" noChangeArrowheads="1"/>
          </p:cNvPicPr>
          <p:nvPr/>
        </p:nvPicPr>
        <p:blipFill rotWithShape="1">
          <a:blip r:embed="rId3">
            <a:extLst>
              <a:ext uri="{28A0092B-C50C-407E-A947-70E740481C1C}">
                <a14:useLocalDpi xmlns:a14="http://schemas.microsoft.com/office/drawing/2010/main" val="0"/>
              </a:ext>
            </a:extLst>
          </a:blip>
          <a:srcRect t="49899"/>
          <a:stretch/>
        </p:blipFill>
        <p:spPr bwMode="auto">
          <a:xfrm>
            <a:off x="266144" y="3270925"/>
            <a:ext cx="6049124" cy="2977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22070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Colonial Diversity</a:t>
            </a:r>
            <a:endParaRPr lang="en-US" dirty="0"/>
          </a:p>
        </p:txBody>
      </p:sp>
      <p:sp>
        <p:nvSpPr>
          <p:cNvPr id="7" name="Content Placeholder 6"/>
          <p:cNvSpPr>
            <a:spLocks noGrp="1"/>
          </p:cNvSpPr>
          <p:nvPr>
            <p:ph idx="1"/>
          </p:nvPr>
        </p:nvSpPr>
        <p:spPr/>
        <p:txBody>
          <a:bodyPr/>
          <a:lstStyle/>
          <a:p>
            <a:r>
              <a:rPr lang="en-US" dirty="0" smtClean="0"/>
              <a:t>Which region is the most diverse and why?</a:t>
            </a:r>
          </a:p>
          <a:p>
            <a:r>
              <a:rPr lang="en-US" dirty="0" smtClean="0"/>
              <a:t>Which is second and why?</a:t>
            </a:r>
          </a:p>
          <a:p>
            <a:r>
              <a:rPr lang="en-US" dirty="0" smtClean="0"/>
              <a:t>Which is the least and why?</a:t>
            </a:r>
          </a:p>
          <a:p>
            <a:r>
              <a:rPr lang="en-US" dirty="0" smtClean="0"/>
              <a:t>Which region would you most prefer to live in and why?</a:t>
            </a:r>
            <a:r>
              <a:rPr lang="en-US" dirty="0"/>
              <a:t> </a:t>
            </a:r>
            <a:endParaRPr lang="en-US" dirty="0" smtClean="0"/>
          </a:p>
          <a:p>
            <a:r>
              <a:rPr lang="en-US" dirty="0" smtClean="0"/>
              <a:t>Which </a:t>
            </a:r>
            <a:r>
              <a:rPr lang="en-US" dirty="0"/>
              <a:t>region is more like the United States today and why?</a:t>
            </a:r>
          </a:p>
          <a:p>
            <a:endParaRPr lang="en-US" dirty="0" smtClean="0"/>
          </a:p>
        </p:txBody>
      </p:sp>
      <p:pic>
        <p:nvPicPr>
          <p:cNvPr id="9"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8900" y="1455737"/>
            <a:ext cx="2898298" cy="5256079"/>
          </a:xfrm>
          <a:prstGeom prst="rect">
            <a:avLst/>
          </a:prstGeom>
        </p:spPr>
      </p:pic>
    </p:spTree>
    <p:extLst>
      <p:ext uri="{BB962C8B-B14F-4D97-AF65-F5344CB8AC3E}">
        <p14:creationId xmlns:p14="http://schemas.microsoft.com/office/powerpoint/2010/main" val="14867536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Salutary Neglect</a:t>
            </a:r>
            <a:endParaRPr lang="en-US" dirty="0"/>
          </a:p>
        </p:txBody>
      </p:sp>
      <p:sp>
        <p:nvSpPr>
          <p:cNvPr id="3" name="Content Placeholder 2"/>
          <p:cNvSpPr>
            <a:spLocks noGrp="1"/>
          </p:cNvSpPr>
          <p:nvPr>
            <p:ph idx="1"/>
          </p:nvPr>
        </p:nvSpPr>
        <p:spPr>
          <a:xfrm>
            <a:off x="774093" y="1853248"/>
            <a:ext cx="8946541" cy="4195481"/>
          </a:xfrm>
        </p:spPr>
        <p:txBody>
          <a:bodyPr/>
          <a:lstStyle/>
          <a:p>
            <a:r>
              <a:rPr lang="en-US" dirty="0" smtClean="0"/>
              <a:t>Relatively self-governing colonies</a:t>
            </a:r>
          </a:p>
          <a:p>
            <a:r>
              <a:rPr lang="en-US" dirty="0" smtClean="0"/>
              <a:t>Unusually democratic colonies</a:t>
            </a:r>
          </a:p>
          <a:p>
            <a:r>
              <a:rPr lang="en-US" dirty="0" smtClean="0"/>
              <a:t>Town meetings in New England</a:t>
            </a:r>
          </a:p>
          <a:p>
            <a:r>
              <a:rPr lang="en-US" dirty="0" smtClean="0"/>
              <a:t>Planter elites in the South</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8325" y="944562"/>
            <a:ext cx="3409950" cy="5476875"/>
          </a:xfrm>
          <a:prstGeom prst="rect">
            <a:avLst/>
          </a:prstGeom>
        </p:spPr>
      </p:pic>
      <p:pic>
        <p:nvPicPr>
          <p:cNvPr id="5122" name="Picture 2" descr="Image result for salutary neglect cartoon"/>
          <p:cNvPicPr>
            <a:picLocks noChangeAspect="1" noChangeArrowheads="1"/>
          </p:cNvPicPr>
          <p:nvPr/>
        </p:nvPicPr>
        <p:blipFill rotWithShape="1">
          <a:blip r:embed="rId3">
            <a:extLst>
              <a:ext uri="{28A0092B-C50C-407E-A947-70E740481C1C}">
                <a14:useLocalDpi xmlns:a14="http://schemas.microsoft.com/office/drawing/2010/main" val="0"/>
              </a:ext>
            </a:extLst>
          </a:blip>
          <a:srcRect l="17743" t="26505" r="19341" b="23866"/>
          <a:stretch/>
        </p:blipFill>
        <p:spPr bwMode="auto">
          <a:xfrm>
            <a:off x="1103312" y="3555999"/>
            <a:ext cx="5409633" cy="3200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23182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22299" b="28736"/>
          <a:stretch/>
        </p:blipFill>
        <p:spPr>
          <a:xfrm rot="19490992">
            <a:off x="-80248" y="3298341"/>
            <a:ext cx="1278498" cy="626023"/>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0602" t="16854" r="8312" b="32827"/>
          <a:stretch/>
        </p:blipFill>
        <p:spPr>
          <a:xfrm rot="19810833">
            <a:off x="113667" y="2284919"/>
            <a:ext cx="1162508" cy="550987"/>
          </a:xfrm>
          <a:prstGeom prst="rect">
            <a:avLst/>
          </a:prstGeom>
        </p:spPr>
      </p:pic>
      <p:sp>
        <p:nvSpPr>
          <p:cNvPr id="2" name="Title 1"/>
          <p:cNvSpPr>
            <a:spLocks noGrp="1"/>
          </p:cNvSpPr>
          <p:nvPr>
            <p:ph type="title"/>
          </p:nvPr>
        </p:nvSpPr>
        <p:spPr/>
        <p:txBody>
          <a:bodyPr/>
          <a:lstStyle/>
          <a:p>
            <a:r>
              <a:rPr lang="en-US" dirty="0" smtClean="0"/>
              <a:t>What exactly is this key concept about?</a:t>
            </a:r>
            <a:endParaRPr lang="en-US" dirty="0"/>
          </a:p>
        </p:txBody>
      </p:sp>
      <p:sp>
        <p:nvSpPr>
          <p:cNvPr id="3" name="Content Placeholder 2"/>
          <p:cNvSpPr>
            <a:spLocks noGrp="1"/>
          </p:cNvSpPr>
          <p:nvPr>
            <p:ph idx="1"/>
          </p:nvPr>
        </p:nvSpPr>
        <p:spPr/>
        <p:txBody>
          <a:bodyPr/>
          <a:lstStyle/>
          <a:p>
            <a:r>
              <a:rPr lang="en-US" dirty="0" smtClean="0"/>
              <a:t>How and why European governments established colonies</a:t>
            </a:r>
          </a:p>
          <a:p>
            <a:r>
              <a:rPr lang="en-US" dirty="0" smtClean="0"/>
              <a:t>Why different groups of Europeans migrated to the colonies</a:t>
            </a:r>
          </a:p>
          <a:p>
            <a:r>
              <a:rPr lang="en-US" dirty="0" smtClean="0"/>
              <a:t>How the various environments in America affected colonial developments</a:t>
            </a:r>
          </a:p>
          <a:p>
            <a:r>
              <a:rPr lang="en-US" dirty="0" smtClean="0"/>
              <a:t>How and why Europeans, colonists, and American Indians competed over resources</a:t>
            </a:r>
          </a:p>
          <a:p>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0602" t="16854" r="8312" b="32827"/>
          <a:stretch/>
        </p:blipFill>
        <p:spPr>
          <a:xfrm rot="18956897">
            <a:off x="866254" y="5434255"/>
            <a:ext cx="1162508" cy="550987"/>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0602" t="16854" r="8312" b="32827"/>
          <a:stretch/>
        </p:blipFill>
        <p:spPr>
          <a:xfrm rot="1752734">
            <a:off x="6850797" y="5491847"/>
            <a:ext cx="1162508" cy="550987"/>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0602" t="16854" r="8312" b="32827"/>
          <a:stretch/>
        </p:blipFill>
        <p:spPr>
          <a:xfrm rot="1979508">
            <a:off x="9998646" y="2034086"/>
            <a:ext cx="1162508" cy="550987"/>
          </a:xfrm>
          <a:prstGeom prst="rect">
            <a:avLst/>
          </a:prstGeom>
        </p:spPr>
      </p:pic>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t="22299" b="28736"/>
          <a:stretch/>
        </p:blipFill>
        <p:spPr>
          <a:xfrm rot="19490992">
            <a:off x="2399653" y="5565164"/>
            <a:ext cx="1278498" cy="626023"/>
          </a:xfrm>
          <a:prstGeom prst="rect">
            <a:avLst/>
          </a:prstGeom>
        </p:spPr>
      </p:pic>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t="22299" b="28736"/>
          <a:stretch/>
        </p:blipFill>
        <p:spPr>
          <a:xfrm rot="2662774">
            <a:off x="10059848" y="2918214"/>
            <a:ext cx="1278498" cy="626023"/>
          </a:xfrm>
          <a:prstGeom prst="rect">
            <a:avLst/>
          </a:prstGeom>
        </p:spPr>
      </p:pic>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t="22299" b="28736"/>
          <a:stretch/>
        </p:blipFill>
        <p:spPr>
          <a:xfrm rot="1650038">
            <a:off x="8416670" y="5291130"/>
            <a:ext cx="1278498" cy="626023"/>
          </a:xfrm>
          <a:prstGeom prst="rect">
            <a:avLst/>
          </a:prstGeom>
        </p:spPr>
      </p:pic>
    </p:spTree>
    <p:extLst>
      <p:ext uri="{BB962C8B-B14F-4D97-AF65-F5344CB8AC3E}">
        <p14:creationId xmlns:p14="http://schemas.microsoft.com/office/powerpoint/2010/main" val="16671872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54955" y="1447800"/>
            <a:ext cx="8825658" cy="1973317"/>
          </a:xfrm>
        </p:spPr>
        <p:txBody>
          <a:bodyPr/>
          <a:lstStyle/>
          <a:p>
            <a:r>
              <a:rPr lang="en-US" dirty="0" smtClean="0"/>
              <a:t>2.1.3</a:t>
            </a:r>
            <a:endParaRPr lang="en-US" dirty="0"/>
          </a:p>
        </p:txBody>
      </p:sp>
      <p:sp>
        <p:nvSpPr>
          <p:cNvPr id="5" name="Subtitle 4"/>
          <p:cNvSpPr>
            <a:spLocks noGrp="1"/>
          </p:cNvSpPr>
          <p:nvPr>
            <p:ph type="subTitle" idx="1"/>
          </p:nvPr>
        </p:nvSpPr>
        <p:spPr>
          <a:xfrm>
            <a:off x="1154955" y="3421117"/>
            <a:ext cx="8825658" cy="2217683"/>
          </a:xfrm>
        </p:spPr>
        <p:txBody>
          <a:bodyPr/>
          <a:lstStyle/>
          <a:p>
            <a:r>
              <a:rPr lang="en-US" dirty="0" smtClean="0"/>
              <a:t>Competition over resources between European Rivals and American Indians encouraged Industry and trade and led to conflict in the Americas.</a:t>
            </a:r>
            <a:endParaRPr lang="en-US" dirty="0"/>
          </a:p>
        </p:txBody>
      </p:sp>
    </p:spTree>
    <p:extLst>
      <p:ext uri="{BB962C8B-B14F-4D97-AF65-F5344CB8AC3E}">
        <p14:creationId xmlns:p14="http://schemas.microsoft.com/office/powerpoint/2010/main" val="130560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Atlantic Economy</a:t>
            </a:r>
            <a:endParaRPr lang="en-US" dirty="0"/>
          </a:p>
        </p:txBody>
      </p:sp>
      <p:sp>
        <p:nvSpPr>
          <p:cNvPr id="3" name="Content Placeholder 2"/>
          <p:cNvSpPr>
            <a:spLocks noGrp="1"/>
          </p:cNvSpPr>
          <p:nvPr>
            <p:ph idx="1"/>
          </p:nvPr>
        </p:nvSpPr>
        <p:spPr/>
        <p:txBody>
          <a:bodyPr/>
          <a:lstStyle/>
          <a:p>
            <a:r>
              <a:rPr lang="en-US" dirty="0" smtClean="0"/>
              <a:t>Colonialism and mercantilism in action</a:t>
            </a:r>
          </a:p>
          <a:p>
            <a:r>
              <a:rPr lang="en-US" dirty="0" smtClean="0"/>
              <a:t>Triangular Trade Routes</a:t>
            </a:r>
          </a:p>
          <a:p>
            <a:r>
              <a:rPr lang="en-US" dirty="0" smtClean="0"/>
              <a:t>Exchanges in goods and peoples</a:t>
            </a:r>
          </a:p>
          <a:p>
            <a:endParaRPr lang="en-US" dirty="0"/>
          </a:p>
        </p:txBody>
      </p:sp>
      <p:pic>
        <p:nvPicPr>
          <p:cNvPr id="6146" name="Picture 2" descr="Image result for triangular tra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8274" y="1338262"/>
            <a:ext cx="4917501" cy="358933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triangular tra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512" y="3455330"/>
            <a:ext cx="5601294" cy="3174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45072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 course it’s actually more complicated…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40919" y="1853248"/>
            <a:ext cx="6815105" cy="4801552"/>
          </a:xfrm>
        </p:spPr>
      </p:pic>
    </p:spTree>
    <p:extLst>
      <p:ext uri="{BB962C8B-B14F-4D97-AF65-F5344CB8AC3E}">
        <p14:creationId xmlns:p14="http://schemas.microsoft.com/office/powerpoint/2010/main" val="17475878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this fit into British mercantilism?</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r="2155"/>
          <a:stretch/>
        </p:blipFill>
        <p:spPr>
          <a:xfrm>
            <a:off x="3624061" y="2590800"/>
            <a:ext cx="4555222" cy="3444558"/>
          </a:xfr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2541" r="1822"/>
          <a:stretch/>
        </p:blipFill>
        <p:spPr>
          <a:xfrm>
            <a:off x="64859" y="2590800"/>
            <a:ext cx="3521343" cy="3444558"/>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13904" r="1537"/>
          <a:stretch/>
        </p:blipFill>
        <p:spPr>
          <a:xfrm>
            <a:off x="8217142" y="2590483"/>
            <a:ext cx="3937000" cy="3444875"/>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58354" b="93646"/>
          <a:stretch/>
        </p:blipFill>
        <p:spPr>
          <a:xfrm>
            <a:off x="64859" y="2590799"/>
            <a:ext cx="1651306" cy="186392"/>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1523" r="64352" b="93470"/>
          <a:stretch/>
        </p:blipFill>
        <p:spPr>
          <a:xfrm>
            <a:off x="8217142" y="2590483"/>
            <a:ext cx="1435101" cy="203200"/>
          </a:xfrm>
          <a:prstGeom prst="rect">
            <a:avLst/>
          </a:prstGeom>
        </p:spPr>
      </p:pic>
    </p:spTree>
    <p:extLst>
      <p:ext uri="{BB962C8B-B14F-4D97-AF65-F5344CB8AC3E}">
        <p14:creationId xmlns:p14="http://schemas.microsoft.com/office/powerpoint/2010/main" val="26182599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Trade Between American Indians and Europeans</a:t>
            </a:r>
            <a:endParaRPr lang="en-US" dirty="0"/>
          </a:p>
        </p:txBody>
      </p:sp>
      <p:sp>
        <p:nvSpPr>
          <p:cNvPr id="3" name="Content Placeholder 2"/>
          <p:cNvSpPr>
            <a:spLocks noGrp="1"/>
          </p:cNvSpPr>
          <p:nvPr>
            <p:ph idx="1"/>
          </p:nvPr>
        </p:nvSpPr>
        <p:spPr/>
        <p:txBody>
          <a:bodyPr/>
          <a:lstStyle/>
          <a:p>
            <a:r>
              <a:rPr lang="en-US" dirty="0" smtClean="0"/>
              <a:t>Cultural effects</a:t>
            </a:r>
          </a:p>
          <a:p>
            <a:r>
              <a:rPr lang="en-US" dirty="0" smtClean="0"/>
              <a:t>Economic changes</a:t>
            </a:r>
          </a:p>
          <a:p>
            <a:r>
              <a:rPr lang="en-US" dirty="0" smtClean="0"/>
              <a:t>Demographic shifts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8612" y="1579562"/>
            <a:ext cx="5133975" cy="3571875"/>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932" t="12037" r="1472" b="9074"/>
          <a:stretch/>
        </p:blipFill>
        <p:spPr>
          <a:xfrm>
            <a:off x="1269999" y="3365499"/>
            <a:ext cx="5029201" cy="3395308"/>
          </a:xfrm>
          <a:prstGeom prst="rect">
            <a:avLst/>
          </a:prstGeom>
        </p:spPr>
      </p:pic>
    </p:spTree>
    <p:extLst>
      <p:ext uri="{BB962C8B-B14F-4D97-AF65-F5344CB8AC3E}">
        <p14:creationId xmlns:p14="http://schemas.microsoft.com/office/powerpoint/2010/main" val="8624506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Interactions, Accommodations, and Conflict</a:t>
            </a:r>
            <a:endParaRPr lang="en-US" dirty="0"/>
          </a:p>
        </p:txBody>
      </p:sp>
      <p:sp>
        <p:nvSpPr>
          <p:cNvPr id="3" name="Content Placeholder 2"/>
          <p:cNvSpPr>
            <a:spLocks noGrp="1"/>
          </p:cNvSpPr>
          <p:nvPr>
            <p:ph idx="1"/>
          </p:nvPr>
        </p:nvSpPr>
        <p:spPr>
          <a:xfrm>
            <a:off x="197459" y="1831894"/>
            <a:ext cx="5174641" cy="4195481"/>
          </a:xfrm>
        </p:spPr>
        <p:txBody>
          <a:bodyPr/>
          <a:lstStyle/>
          <a:p>
            <a:r>
              <a:rPr lang="en-US" dirty="0" smtClean="0"/>
              <a:t>French ally with Algonquian</a:t>
            </a:r>
          </a:p>
          <a:p>
            <a:r>
              <a:rPr lang="en-US" dirty="0" smtClean="0"/>
              <a:t>British ally with Iroquois</a:t>
            </a:r>
          </a:p>
          <a:p>
            <a:r>
              <a:rPr lang="en-US" dirty="0" smtClean="0"/>
              <a:t>Beaver Wars (Dutch </a:t>
            </a:r>
            <a:r>
              <a:rPr lang="en-US" dirty="0" smtClean="0"/>
              <a:t>&amp; British v. French by </a:t>
            </a:r>
            <a:r>
              <a:rPr lang="en-US" dirty="0" smtClean="0"/>
              <a:t>proxy)</a:t>
            </a:r>
          </a:p>
          <a:p>
            <a:pPr marL="0" indent="0">
              <a:buNone/>
            </a:pPr>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0300" y="1286509"/>
            <a:ext cx="5867400" cy="321240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8963" y="3381712"/>
            <a:ext cx="5298485" cy="3184727"/>
          </a:xfrm>
          <a:prstGeom prst="rect">
            <a:avLst/>
          </a:prstGeom>
        </p:spPr>
      </p:pic>
    </p:spTree>
    <p:extLst>
      <p:ext uri="{BB962C8B-B14F-4D97-AF65-F5344CB8AC3E}">
        <p14:creationId xmlns:p14="http://schemas.microsoft.com/office/powerpoint/2010/main" val="26013280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Developing Problems in the Colonies</a:t>
            </a:r>
            <a:endParaRPr lang="en-US" dirty="0"/>
          </a:p>
        </p:txBody>
      </p:sp>
      <p:sp>
        <p:nvSpPr>
          <p:cNvPr id="3" name="Content Placeholder 2"/>
          <p:cNvSpPr>
            <a:spLocks noGrp="1"/>
          </p:cNvSpPr>
          <p:nvPr>
            <p:ph idx="1"/>
          </p:nvPr>
        </p:nvSpPr>
        <p:spPr/>
        <p:txBody>
          <a:bodyPr/>
          <a:lstStyle/>
          <a:p>
            <a:r>
              <a:rPr lang="en-US" dirty="0" smtClean="0"/>
              <a:t>Growing mistrust and resentment (Creoles in New Spain)</a:t>
            </a:r>
          </a:p>
          <a:p>
            <a:r>
              <a:rPr lang="en-US" dirty="0" smtClean="0"/>
              <a:t>Diverging interests between Britain and its colonies</a:t>
            </a:r>
          </a:p>
          <a:p>
            <a:pPr lvl="1">
              <a:buFont typeface="Wingdings" panose="05000000000000000000" pitchFamily="2" charset="2"/>
              <a:buChar char="Ø"/>
            </a:pPr>
            <a:r>
              <a:rPr lang="en-US" dirty="0" smtClean="0"/>
              <a:t>Territorial </a:t>
            </a:r>
            <a:r>
              <a:rPr lang="en-US" dirty="0" smtClean="0"/>
              <a:t>settlements</a:t>
            </a:r>
          </a:p>
          <a:p>
            <a:pPr lvl="1">
              <a:buFont typeface="Wingdings" panose="05000000000000000000" pitchFamily="2" charset="2"/>
              <a:buChar char="Ø"/>
            </a:pPr>
            <a:r>
              <a:rPr lang="en-US" dirty="0" smtClean="0"/>
              <a:t>Frontier defense</a:t>
            </a:r>
          </a:p>
          <a:p>
            <a:pPr lvl="1">
              <a:buFont typeface="Wingdings" panose="05000000000000000000" pitchFamily="2" charset="2"/>
              <a:buChar char="Ø"/>
            </a:pPr>
            <a:r>
              <a:rPr lang="en-US" dirty="0" smtClean="0"/>
              <a:t>Self-rule</a:t>
            </a:r>
          </a:p>
          <a:p>
            <a:pPr lvl="1">
              <a:buFont typeface="Wingdings" panose="05000000000000000000" pitchFamily="2" charset="2"/>
              <a:buChar char="Ø"/>
            </a:pPr>
            <a:r>
              <a:rPr lang="en-US" dirty="0" smtClean="0"/>
              <a:t>Trade</a:t>
            </a:r>
          </a:p>
          <a:p>
            <a:endParaRPr lang="en-US" dirty="0"/>
          </a:p>
        </p:txBody>
      </p:sp>
    </p:spTree>
    <p:extLst>
      <p:ext uri="{BB962C8B-B14F-4D97-AF65-F5344CB8AC3E}">
        <p14:creationId xmlns:p14="http://schemas.microsoft.com/office/powerpoint/2010/main" val="19103352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British Conflicts w/American Indians</a:t>
            </a:r>
            <a:endParaRPr lang="en-US" dirty="0"/>
          </a:p>
        </p:txBody>
      </p:sp>
      <p:sp>
        <p:nvSpPr>
          <p:cNvPr id="3" name="Content Placeholder 2"/>
          <p:cNvSpPr>
            <a:spLocks noGrp="1"/>
          </p:cNvSpPr>
          <p:nvPr>
            <p:ph idx="1"/>
          </p:nvPr>
        </p:nvSpPr>
        <p:spPr>
          <a:xfrm>
            <a:off x="362334" y="1853248"/>
            <a:ext cx="5360550" cy="4195481"/>
          </a:xfrm>
        </p:spPr>
        <p:txBody>
          <a:bodyPr/>
          <a:lstStyle/>
          <a:p>
            <a:r>
              <a:rPr lang="en-US" dirty="0" smtClean="0"/>
              <a:t>Issues of land, resources, and political boundaries</a:t>
            </a:r>
          </a:p>
          <a:p>
            <a:r>
              <a:rPr lang="en-US" dirty="0" smtClean="0"/>
              <a:t>Military conflict</a:t>
            </a:r>
          </a:p>
          <a:p>
            <a:pPr lvl="1">
              <a:buFont typeface="Wingdings" panose="05000000000000000000" pitchFamily="2" charset="2"/>
              <a:buChar char="Ø"/>
            </a:pPr>
            <a:r>
              <a:rPr lang="en-US" dirty="0" smtClean="0"/>
              <a:t>Raid on Jamestown</a:t>
            </a:r>
          </a:p>
          <a:p>
            <a:pPr lvl="1">
              <a:buFont typeface="Wingdings" panose="05000000000000000000" pitchFamily="2" charset="2"/>
              <a:buChar char="Ø"/>
            </a:pPr>
            <a:r>
              <a:rPr lang="en-US" dirty="0" smtClean="0"/>
              <a:t>Pequot War</a:t>
            </a:r>
          </a:p>
          <a:p>
            <a:pPr lvl="1">
              <a:buFont typeface="Wingdings" panose="05000000000000000000" pitchFamily="2" charset="2"/>
              <a:buChar char="Ø"/>
            </a:pPr>
            <a:r>
              <a:rPr lang="en-US" dirty="0" smtClean="0"/>
              <a:t>King Philip’s War</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4709" y="1365031"/>
            <a:ext cx="3286125" cy="23622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6661" y="3972910"/>
            <a:ext cx="4028536" cy="2754203"/>
          </a:xfrm>
          <a:prstGeom prst="rect">
            <a:avLst/>
          </a:prstGeom>
        </p:spPr>
      </p:pic>
    </p:spTree>
    <p:extLst>
      <p:ext uri="{BB962C8B-B14F-4D97-AF65-F5344CB8AC3E}">
        <p14:creationId xmlns:p14="http://schemas.microsoft.com/office/powerpoint/2010/main" val="3903079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American Indians Resist Spain</a:t>
            </a:r>
            <a:endParaRPr lang="en-US" dirty="0"/>
          </a:p>
        </p:txBody>
      </p:sp>
      <p:sp>
        <p:nvSpPr>
          <p:cNvPr id="3" name="Content Placeholder 2"/>
          <p:cNvSpPr>
            <a:spLocks noGrp="1"/>
          </p:cNvSpPr>
          <p:nvPr>
            <p:ph idx="1"/>
          </p:nvPr>
        </p:nvSpPr>
        <p:spPr>
          <a:xfrm>
            <a:off x="1103313" y="2052918"/>
            <a:ext cx="5423612" cy="4195481"/>
          </a:xfrm>
        </p:spPr>
        <p:txBody>
          <a:bodyPr/>
          <a:lstStyle/>
          <a:p>
            <a:r>
              <a:rPr lang="en-US" dirty="0" smtClean="0"/>
              <a:t>Spain “asks” for too much</a:t>
            </a:r>
          </a:p>
          <a:p>
            <a:r>
              <a:rPr lang="en-US" dirty="0" smtClean="0"/>
              <a:t>Pueblo Revolt</a:t>
            </a:r>
          </a:p>
          <a:p>
            <a:r>
              <a:rPr lang="en-US" dirty="0" smtClean="0"/>
              <a:t>Spanish accommodation of “some aspects” of Indian culture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0504" y="2052918"/>
            <a:ext cx="5415754" cy="4079868"/>
          </a:xfrm>
          <a:prstGeom prst="rect">
            <a:avLst/>
          </a:prstGeom>
        </p:spPr>
      </p:pic>
    </p:spTree>
    <p:extLst>
      <p:ext uri="{BB962C8B-B14F-4D97-AF65-F5344CB8AC3E}">
        <p14:creationId xmlns:p14="http://schemas.microsoft.com/office/powerpoint/2010/main" val="1907772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1"/>
            <a:ext cx="8825658" cy="2171700"/>
          </a:xfrm>
        </p:spPr>
        <p:txBody>
          <a:bodyPr/>
          <a:lstStyle/>
          <a:p>
            <a:r>
              <a:rPr lang="en-US" dirty="0" smtClean="0"/>
              <a:t>2.1.1</a:t>
            </a:r>
            <a:endParaRPr lang="en-US" dirty="0"/>
          </a:p>
        </p:txBody>
      </p:sp>
      <p:sp>
        <p:nvSpPr>
          <p:cNvPr id="4" name="Subtitle 3"/>
          <p:cNvSpPr>
            <a:spLocks noGrp="1"/>
          </p:cNvSpPr>
          <p:nvPr>
            <p:ph type="subTitle" idx="1"/>
          </p:nvPr>
        </p:nvSpPr>
        <p:spPr>
          <a:xfrm>
            <a:off x="1154954" y="3619501"/>
            <a:ext cx="9195545" cy="2019299"/>
          </a:xfrm>
        </p:spPr>
        <p:txBody>
          <a:bodyPr>
            <a:normAutofit/>
          </a:bodyPr>
          <a:lstStyle/>
          <a:p>
            <a:pPr algn="l"/>
            <a:r>
              <a:rPr lang="en-US" dirty="0" smtClean="0"/>
              <a:t>Spanish, French, Dutch, and British colonizers had different economic and imperial goals involving land and labor that shaped the social and political development of their colonies as well as their relationships with native populations</a:t>
            </a:r>
            <a:endParaRPr lang="en-US" dirty="0"/>
          </a:p>
        </p:txBody>
      </p:sp>
    </p:spTree>
    <p:extLst>
      <p:ext uri="{BB962C8B-B14F-4D97-AF65-F5344CB8AC3E}">
        <p14:creationId xmlns:p14="http://schemas.microsoft.com/office/powerpoint/2010/main" val="2904356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Spanish Economic &amp; Political Goals</a:t>
            </a:r>
            <a:endParaRPr lang="en-US" dirty="0"/>
          </a:p>
        </p:txBody>
      </p:sp>
      <p:sp>
        <p:nvSpPr>
          <p:cNvPr id="3" name="Content Placeholder 2"/>
          <p:cNvSpPr>
            <a:spLocks noGrp="1"/>
          </p:cNvSpPr>
          <p:nvPr>
            <p:ph idx="1"/>
          </p:nvPr>
        </p:nvSpPr>
        <p:spPr>
          <a:xfrm>
            <a:off x="838200" y="1541846"/>
            <a:ext cx="10515600" cy="4351338"/>
          </a:xfrm>
        </p:spPr>
        <p:txBody>
          <a:bodyPr/>
          <a:lstStyle/>
          <a:p>
            <a:r>
              <a:rPr lang="en-US" dirty="0" smtClean="0"/>
              <a:t>Mercantilism and markets</a:t>
            </a:r>
          </a:p>
          <a:p>
            <a:r>
              <a:rPr lang="en-US" dirty="0" smtClean="0"/>
              <a:t>Wealth extraction (economic)</a:t>
            </a:r>
          </a:p>
          <a:p>
            <a:r>
              <a:rPr lang="en-US" dirty="0" smtClean="0"/>
              <a:t>Subjugation of American Indians (economic and political)</a:t>
            </a:r>
          </a:p>
          <a:p>
            <a:r>
              <a:rPr lang="en-US" dirty="0" smtClean="0"/>
              <a:t>Control of natural resources (economic and political)</a:t>
            </a:r>
          </a:p>
          <a:p>
            <a:r>
              <a:rPr lang="en-US" dirty="0" smtClean="0"/>
              <a:t>Converting Indians to Catholic Christianity (political)</a:t>
            </a:r>
          </a:p>
          <a:p>
            <a:endParaRPr lang="en-US" dirty="0"/>
          </a:p>
        </p:txBody>
      </p:sp>
      <p:sp>
        <p:nvSpPr>
          <p:cNvPr id="4" name="Down Arrow 3"/>
          <p:cNvSpPr/>
          <p:nvPr/>
        </p:nvSpPr>
        <p:spPr>
          <a:xfrm rot="7115387">
            <a:off x="7857759" y="3420557"/>
            <a:ext cx="389046" cy="77133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688446" y="3894600"/>
            <a:ext cx="2548670" cy="369332"/>
          </a:xfrm>
          <a:prstGeom prst="rect">
            <a:avLst/>
          </a:prstGeom>
          <a:noFill/>
        </p:spPr>
        <p:txBody>
          <a:bodyPr wrap="square" rtlCol="0">
            <a:spAutoFit/>
          </a:bodyPr>
          <a:lstStyle/>
          <a:p>
            <a:r>
              <a:rPr lang="en-US" dirty="0" smtClean="0"/>
              <a:t>How is this political?</a:t>
            </a:r>
            <a:endParaRPr lang="en-US" dirty="0"/>
          </a:p>
        </p:txBody>
      </p:sp>
      <p:sp>
        <p:nvSpPr>
          <p:cNvPr id="6" name="Cloud Callout 5"/>
          <p:cNvSpPr/>
          <p:nvPr/>
        </p:nvSpPr>
        <p:spPr>
          <a:xfrm>
            <a:off x="8525730" y="3528548"/>
            <a:ext cx="2601310" cy="1266073"/>
          </a:xfrm>
          <a:prstGeom prst="cloudCallout">
            <a:avLst>
              <a:gd name="adj1" fmla="val -71136"/>
              <a:gd name="adj2" fmla="val 3635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51867" y="4595087"/>
            <a:ext cx="1491232" cy="2112579"/>
          </a:xfrm>
          <a:prstGeom prst="rect">
            <a:avLst/>
          </a:prstGeom>
        </p:spPr>
      </p:pic>
      <p:sp>
        <p:nvSpPr>
          <p:cNvPr id="8" name="Cloud Callout 7"/>
          <p:cNvSpPr/>
          <p:nvPr/>
        </p:nvSpPr>
        <p:spPr>
          <a:xfrm>
            <a:off x="9367356" y="5260147"/>
            <a:ext cx="2601310" cy="1266073"/>
          </a:xfrm>
          <a:prstGeom prst="cloudCallout">
            <a:avLst>
              <a:gd name="adj1" fmla="val -45866"/>
              <a:gd name="adj2" fmla="val -8032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918700" y="5563371"/>
            <a:ext cx="2273300" cy="646331"/>
          </a:xfrm>
          <a:prstGeom prst="rect">
            <a:avLst/>
          </a:prstGeom>
          <a:noFill/>
        </p:spPr>
        <p:txBody>
          <a:bodyPr wrap="square" rtlCol="0">
            <a:spAutoFit/>
          </a:bodyPr>
          <a:lstStyle/>
          <a:p>
            <a:r>
              <a:rPr lang="en-US" dirty="0" smtClean="0"/>
              <a:t>Protestant Reformation?</a:t>
            </a:r>
            <a:endParaRPr lang="en-US" dirty="0"/>
          </a:p>
        </p:txBody>
      </p:sp>
    </p:spTree>
    <p:extLst>
      <p:ext uri="{BB962C8B-B14F-4D97-AF65-F5344CB8AC3E}">
        <p14:creationId xmlns:p14="http://schemas.microsoft.com/office/powerpoint/2010/main" val="22802773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Spanish Means to their Ends</a:t>
            </a:r>
            <a:endParaRPr lang="en-US" dirty="0"/>
          </a:p>
        </p:txBody>
      </p:sp>
      <p:sp>
        <p:nvSpPr>
          <p:cNvPr id="3" name="Content Placeholder 2"/>
          <p:cNvSpPr>
            <a:spLocks noGrp="1"/>
          </p:cNvSpPr>
          <p:nvPr>
            <p:ph idx="1"/>
          </p:nvPr>
        </p:nvSpPr>
        <p:spPr/>
        <p:txBody>
          <a:bodyPr>
            <a:normAutofit/>
          </a:bodyPr>
          <a:lstStyle/>
          <a:p>
            <a:r>
              <a:rPr lang="en-US" dirty="0" smtClean="0"/>
              <a:t>The Conquistador model…</a:t>
            </a:r>
          </a:p>
          <a:p>
            <a:endParaRPr lang="en-US" dirty="0"/>
          </a:p>
          <a:p>
            <a:r>
              <a:rPr lang="en-US" dirty="0" smtClean="0"/>
              <a:t>Gold and silver via conquest and mining</a:t>
            </a:r>
          </a:p>
          <a:p>
            <a:endParaRPr lang="en-US" dirty="0"/>
          </a:p>
          <a:p>
            <a:r>
              <a:rPr lang="en-US" dirty="0" smtClean="0"/>
              <a:t>Encomienda and African slavery</a:t>
            </a:r>
          </a:p>
          <a:p>
            <a:endParaRPr lang="en-US" dirty="0"/>
          </a:p>
          <a:p>
            <a:r>
              <a:rPr lang="en-US" dirty="0" smtClean="0"/>
              <a:t>Missions</a:t>
            </a:r>
          </a:p>
          <a:p>
            <a:endParaRPr lang="en-US" dirty="0"/>
          </a:p>
          <a:p>
            <a:r>
              <a:rPr lang="en-US" i="1" dirty="0" err="1" smtClean="0"/>
              <a:t>Sociedad</a:t>
            </a:r>
            <a:r>
              <a:rPr lang="en-US" i="1" dirty="0" smtClean="0"/>
              <a:t> de las </a:t>
            </a:r>
            <a:r>
              <a:rPr lang="en-US" i="1" dirty="0" err="1" smtClean="0"/>
              <a:t>castas</a:t>
            </a:r>
            <a:endParaRPr lang="en-US" i="1" dirty="0"/>
          </a:p>
        </p:txBody>
      </p:sp>
    </p:spTree>
    <p:extLst>
      <p:ext uri="{BB962C8B-B14F-4D97-AF65-F5344CB8AC3E}">
        <p14:creationId xmlns:p14="http://schemas.microsoft.com/office/powerpoint/2010/main" val="15021701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Spanish Colonialism in a Nutshell</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90058" y="2052638"/>
            <a:ext cx="6173660" cy="4195762"/>
          </a:xfrm>
        </p:spPr>
      </p:pic>
    </p:spTree>
    <p:extLst>
      <p:ext uri="{BB962C8B-B14F-4D97-AF65-F5344CB8AC3E}">
        <p14:creationId xmlns:p14="http://schemas.microsoft.com/office/powerpoint/2010/main" val="3188209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French &amp; Dutch Economic &amp; Political Goals</a:t>
            </a:r>
            <a:endParaRPr lang="en-US" dirty="0"/>
          </a:p>
        </p:txBody>
      </p:sp>
      <p:sp>
        <p:nvSpPr>
          <p:cNvPr id="3" name="Content Placeholder 2"/>
          <p:cNvSpPr>
            <a:spLocks noGrp="1"/>
          </p:cNvSpPr>
          <p:nvPr>
            <p:ph idx="1"/>
          </p:nvPr>
        </p:nvSpPr>
        <p:spPr/>
        <p:txBody>
          <a:bodyPr/>
          <a:lstStyle/>
          <a:p>
            <a:r>
              <a:rPr lang="en-US" dirty="0"/>
              <a:t>Mercantilism and </a:t>
            </a:r>
            <a:r>
              <a:rPr lang="en-US" dirty="0" smtClean="0"/>
              <a:t>markets</a:t>
            </a:r>
          </a:p>
          <a:p>
            <a:endParaRPr lang="en-US" dirty="0"/>
          </a:p>
          <a:p>
            <a:r>
              <a:rPr lang="en-US" dirty="0" smtClean="0"/>
              <a:t>Wealth via exchange</a:t>
            </a:r>
          </a:p>
          <a:p>
            <a:endParaRPr lang="en-US" dirty="0"/>
          </a:p>
          <a:p>
            <a:r>
              <a:rPr lang="en-US" dirty="0" smtClean="0"/>
              <a:t>Trade alliances and intermarriage</a:t>
            </a:r>
          </a:p>
          <a:p>
            <a:endParaRPr lang="en-US" dirty="0"/>
          </a:p>
          <a:p>
            <a:r>
              <a:rPr lang="en-US" dirty="0" smtClean="0"/>
              <a:t>Jesuit missionaries (for France)</a:t>
            </a:r>
          </a:p>
          <a:p>
            <a:endParaRPr lang="en-US" dirty="0"/>
          </a:p>
          <a:p>
            <a:endParaRPr lang="en-US" dirty="0"/>
          </a:p>
        </p:txBody>
      </p:sp>
    </p:spTree>
    <p:extLst>
      <p:ext uri="{BB962C8B-B14F-4D97-AF65-F5344CB8AC3E}">
        <p14:creationId xmlns:p14="http://schemas.microsoft.com/office/powerpoint/2010/main" val="41698315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French &amp; Dutch Means to their Ends</a:t>
            </a:r>
            <a:endParaRPr lang="en-US" dirty="0"/>
          </a:p>
        </p:txBody>
      </p:sp>
      <p:sp>
        <p:nvSpPr>
          <p:cNvPr id="3" name="Content Placeholder 2"/>
          <p:cNvSpPr>
            <a:spLocks noGrp="1"/>
          </p:cNvSpPr>
          <p:nvPr>
            <p:ph idx="1"/>
          </p:nvPr>
        </p:nvSpPr>
        <p:spPr/>
        <p:txBody>
          <a:bodyPr/>
          <a:lstStyle/>
          <a:p>
            <a:r>
              <a:rPr lang="en-US" dirty="0" smtClean="0"/>
              <a:t>The trade and diplomacy model…</a:t>
            </a:r>
          </a:p>
          <a:p>
            <a:endParaRPr lang="en-US" dirty="0" smtClean="0"/>
          </a:p>
          <a:p>
            <a:r>
              <a:rPr lang="en-US" dirty="0" smtClean="0"/>
              <a:t>Smaller scale than Spanish</a:t>
            </a:r>
          </a:p>
          <a:p>
            <a:endParaRPr lang="en-US" dirty="0" smtClean="0"/>
          </a:p>
          <a:p>
            <a:r>
              <a:rPr lang="en-US" dirty="0" smtClean="0"/>
              <a:t>Less military-based; more trade and diplomacy</a:t>
            </a:r>
          </a:p>
          <a:p>
            <a:endParaRPr lang="en-US" dirty="0" smtClean="0"/>
          </a:p>
          <a:p>
            <a:r>
              <a:rPr lang="en-US" dirty="0" smtClean="0"/>
              <a:t>Emphasis on furs and unfinished resources for export to Europe</a:t>
            </a:r>
          </a:p>
          <a:p>
            <a:endParaRPr lang="en-US" dirty="0" smtClean="0"/>
          </a:p>
          <a:p>
            <a:pPr marL="0" indent="0">
              <a:buNone/>
            </a:pPr>
            <a:endParaRPr lang="en-US" dirty="0"/>
          </a:p>
        </p:txBody>
      </p:sp>
    </p:spTree>
    <p:extLst>
      <p:ext uri="{BB962C8B-B14F-4D97-AF65-F5344CB8AC3E}">
        <p14:creationId xmlns:p14="http://schemas.microsoft.com/office/powerpoint/2010/main" val="25560021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869489" cy="1400530"/>
          </a:xfrm>
        </p:spPr>
        <p:txBody>
          <a:bodyPr/>
          <a:lstStyle/>
          <a:p>
            <a:r>
              <a:rPr lang="en-US" sz="3900" dirty="0" smtClean="0"/>
              <a:t>French &amp; Dutch Colonialism in a Nutshell</a:t>
            </a:r>
            <a:endParaRPr lang="en-US" sz="39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38565" y="1366926"/>
            <a:ext cx="6684580" cy="5080281"/>
          </a:xfrm>
        </p:spPr>
      </p:pic>
      <p:sp>
        <p:nvSpPr>
          <p:cNvPr id="6" name="TextBox 5"/>
          <p:cNvSpPr txBox="1"/>
          <p:nvPr/>
        </p:nvSpPr>
        <p:spPr>
          <a:xfrm>
            <a:off x="9364717" y="2286000"/>
            <a:ext cx="2443655" cy="923330"/>
          </a:xfrm>
          <a:prstGeom prst="rect">
            <a:avLst/>
          </a:prstGeom>
          <a:noFill/>
        </p:spPr>
        <p:txBody>
          <a:bodyPr wrap="square" rtlCol="0">
            <a:spAutoFit/>
          </a:bodyPr>
          <a:lstStyle/>
          <a:p>
            <a:r>
              <a:rPr lang="en-US" dirty="0" smtClean="0"/>
              <a:t>Really?</a:t>
            </a:r>
          </a:p>
          <a:p>
            <a:r>
              <a:rPr lang="en-US" dirty="0" smtClean="0"/>
              <a:t>No.</a:t>
            </a:r>
          </a:p>
          <a:p>
            <a:r>
              <a:rPr lang="en-US" dirty="0" smtClean="0"/>
              <a:t>Then why?</a:t>
            </a:r>
          </a:p>
        </p:txBody>
      </p:sp>
    </p:spTree>
    <p:extLst>
      <p:ext uri="{BB962C8B-B14F-4D97-AF65-F5344CB8AC3E}">
        <p14:creationId xmlns:p14="http://schemas.microsoft.com/office/powerpoint/2010/main" val="135127695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620</TotalTime>
  <Words>641</Words>
  <Application>Microsoft Office PowerPoint</Application>
  <PresentationFormat>Widescreen</PresentationFormat>
  <Paragraphs>126</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Century Gothic</vt:lpstr>
      <vt:lpstr>Wingdings</vt:lpstr>
      <vt:lpstr>Wingdings 3</vt:lpstr>
      <vt:lpstr>Ion</vt:lpstr>
      <vt:lpstr>APUSHING 2.1</vt:lpstr>
      <vt:lpstr>What exactly is this key concept about?</vt:lpstr>
      <vt:lpstr>2.1.1</vt:lpstr>
      <vt:lpstr>Spanish Economic &amp; Political Goals</vt:lpstr>
      <vt:lpstr>Spanish Means to their Ends</vt:lpstr>
      <vt:lpstr>Spanish Colonialism in a Nutshell</vt:lpstr>
      <vt:lpstr>French &amp; Dutch Economic &amp; Political Goals</vt:lpstr>
      <vt:lpstr>French &amp; Dutch Means to their Ends</vt:lpstr>
      <vt:lpstr>French &amp; Dutch Colonialism in a Nutshell</vt:lpstr>
      <vt:lpstr>English Economic &amp; Political Goals</vt:lpstr>
      <vt:lpstr>English Means to their Ends</vt:lpstr>
      <vt:lpstr>English Colonialism in a Nutshell</vt:lpstr>
      <vt:lpstr>2.1.2</vt:lpstr>
      <vt:lpstr>Chesapeake and North Carolina</vt:lpstr>
      <vt:lpstr>New England Colonies</vt:lpstr>
      <vt:lpstr>Middle Colonies</vt:lpstr>
      <vt:lpstr>Southern Atlantic Coast  and British West Indies</vt:lpstr>
      <vt:lpstr>Colonial Diversity</vt:lpstr>
      <vt:lpstr>Salutary Neglect</vt:lpstr>
      <vt:lpstr>2.1.3</vt:lpstr>
      <vt:lpstr>The Atlantic Economy</vt:lpstr>
      <vt:lpstr>Of course it’s actually more complicated…</vt:lpstr>
      <vt:lpstr>How does this fit into British mercantilism?</vt:lpstr>
      <vt:lpstr>Trade Between American Indians and Europeans</vt:lpstr>
      <vt:lpstr>Interactions, Accommodations, and Conflict</vt:lpstr>
      <vt:lpstr>Developing Problems in the Colonies</vt:lpstr>
      <vt:lpstr>British Conflicts w/American Indians</vt:lpstr>
      <vt:lpstr>American Indians Resist Spain</vt:lpstr>
    </vt:vector>
  </TitlesOfParts>
  <Company>Utica Community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APUSHING 2.1</dc:title>
  <dc:creator>CROSSEN, ZACHARIAH</dc:creator>
  <cp:lastModifiedBy>CROSSEN, ZACHARIAH</cp:lastModifiedBy>
  <cp:revision>21</cp:revision>
  <dcterms:created xsi:type="dcterms:W3CDTF">2016-10-04T13:58:49Z</dcterms:created>
  <dcterms:modified xsi:type="dcterms:W3CDTF">2016-10-13T18:23:01Z</dcterms:modified>
</cp:coreProperties>
</file>